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61" r:id="rId4"/>
    <p:sldId id="263" r:id="rId5"/>
    <p:sldId id="264" r:id="rId6"/>
    <p:sldId id="265" r:id="rId7"/>
    <p:sldId id="262" r:id="rId8"/>
    <p:sldId id="257" r:id="rId9"/>
    <p:sldId id="272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DABE5B6-6914-499A-93F6-081A0066D97F}">
          <p14:sldIdLst>
            <p14:sldId id="256"/>
          </p14:sldIdLst>
        </p14:section>
        <p14:section name="Funktion Qc" id="{B7E68CAF-410C-4BB4-966A-140852120DFE}">
          <p14:sldIdLst>
            <p14:sldId id="259"/>
            <p14:sldId id="261"/>
            <p14:sldId id="263"/>
            <p14:sldId id="264"/>
            <p14:sldId id="265"/>
            <p14:sldId id="262"/>
          </p14:sldIdLst>
        </p14:section>
        <p14:section name="Unsere Probleme" id="{EACCCBC7-C2F5-4C79-9363-87449D9B1F65}">
          <p14:sldIdLst>
            <p14:sldId id="257"/>
            <p14:sldId id="272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B22C"/>
    <a:srgbClr val="8C9725"/>
    <a:srgbClr val="C0CF3A"/>
    <a:srgbClr val="C0C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5" d="100"/>
          <a:sy n="95" d="100"/>
        </p:scale>
        <p:origin x="3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64E9C-53FC-41E7-B0B9-94BCC13A71D8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9E647-AE8F-48E0-B767-B4141966C52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908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89E647-AE8F-48E0-B767-B4141966C52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5175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0322FB-3423-448D-98A7-771C89059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E253C0C-C908-40F1-8FED-29A93BA27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95618F6-FABD-4995-9713-21C8DA978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0BF1BF-6C0B-4B42-9832-2B95BEEB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856F14-BD00-4F2B-9C33-08EF4A0AB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964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8F9C00-0DE3-4D3D-9115-31EAE6EC6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0FA89D-95EB-4DFD-84B0-3AAF51B0F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147316-9E73-44AE-8044-59CFFA7D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F3CB82-41EB-4A85-B299-18D7D788B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0C94AE-8437-459D-8840-86CBDB6F3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629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4DB14F4-98BA-41AB-A772-2420BE1F02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79269D2-846F-48D0-A55A-BA63D28F2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CB0F51-E1E1-4804-A320-51A4A92AD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6ADD5E-F5C6-4166-9320-2DE6B88B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943535-D2B1-4C6A-B715-EF0AC1848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883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EA7BB5-B4CE-4C3B-A224-E62EC53E0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9F0BF9-BE44-43CE-AFEE-A13CC4532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5718C7-3CEB-4F0C-A5DA-84E46525B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555355-8B4D-4D15-A608-05A693C1F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6E8AD4-C0A8-4C2F-BB00-AAC1399A7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328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7405F1-0818-49AF-A320-59AC33F79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47246C7-98AA-4C38-90FC-79555D458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720A60-0E01-45DD-A551-330B9E6C4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4EBDD4-062F-4BA7-AAA5-4FBB17F4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850CF0-CB85-4103-A449-5E338ACF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10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3B33F-B9FB-43CC-99C6-784DC6902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D34C05-9048-43CE-82B2-5A2396EC3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01390A9-A3E5-4F76-9BBE-37D1CFDFD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BFC03C-97D8-49D1-AB1A-98E67AD7C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B4981C-CE54-4B41-B677-FA65FA9A2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FE4D4D-1E32-4C2C-85C2-2A09322F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83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DEDD5-9401-4DFB-B29D-67B3847D4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AD0682-35ED-416B-9E96-8F4678F49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2484451-AD1C-4561-90A2-21BF28D17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2308ADB-DBB3-4CCF-8DB9-DD44B4319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2C7594B-D4DC-45C6-AF1E-8A8850EF1C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8898AED-A4A6-4052-82B6-34C8B92BC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A0CC782-4794-4BC6-95FE-725C817B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FA3EB80-13B7-4A0D-BFB2-008EA34D0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9286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379C66-AB0A-464B-B245-F42B2A5A0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BB4C33B-A0A4-46F6-8ECF-43C0E6F9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111CD2-1865-4FE4-9223-5752D6A53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BAA495-8664-495E-B9FC-1395D11B3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32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802D94B-3AD8-4CC5-BA27-93486D15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14BA5C9-B26A-4DB1-87BB-D1E285F91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7ABA0B9-1D9F-4AD6-80EE-F9525B3EA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51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45CDA-DFEE-479D-92BF-B010F8355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C2C6B7-4DE8-4DFF-9412-2F6028692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4A71084-D273-46C3-BB1D-92FAAFC59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DAF266-98BF-44D9-9C1E-FFF33696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F68B4C-5CDA-45DE-95A0-A936710E9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2AC567-87EA-4941-A80A-95DCC6D58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3583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2B159-E30E-448D-9037-5D42DF976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A3DF83-B227-44CB-9FE1-F169AA1FF3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B952BE-C90A-4BD1-8F2A-F1C620DBE3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67EAB1-B3E0-4DA2-B3FB-83D5BCD16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25E7A32-7248-44D6-A14F-1584A4BA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9AF8AF-451C-4534-86DC-C94FE194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898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842F2C0-DEFF-441D-929D-29B1F2A99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4D31AD-C2B9-4EE2-A933-203C1F694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9C62BC-822F-4F4F-89A9-BD49A2E28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F229B-4620-4E4C-8661-A151A56F162F}" type="datetimeFigureOut">
              <a:rPr lang="de-DE" smtClean="0"/>
              <a:t>23.03.2019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0B7987-720B-4FA6-B873-C59857F9F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3B536D-8A6E-4ADE-92A0-2385EFAA28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2A823-C0F4-4426-A5BD-BB19EDDDB5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325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0E231-3FB2-4552-AE9F-945F6553C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905" y="2683878"/>
            <a:ext cx="11954189" cy="1490244"/>
          </a:xfrm>
        </p:spPr>
        <p:txBody>
          <a:bodyPr>
            <a:noAutofit/>
          </a:bodyPr>
          <a:lstStyle/>
          <a:p>
            <a:r>
              <a:rPr lang="de-DE" sz="5400" dirty="0">
                <a:solidFill>
                  <a:srgbClr val="A5B22C"/>
                </a:solidFill>
              </a:rPr>
              <a:t>Lösung des n-Damenproblems auf einem adiabatischen Quantencomputer</a:t>
            </a:r>
          </a:p>
        </p:txBody>
      </p:sp>
    </p:spTree>
    <p:extLst>
      <p:ext uri="{BB962C8B-B14F-4D97-AF65-F5344CB8AC3E}">
        <p14:creationId xmlns:p14="http://schemas.microsoft.com/office/powerpoint/2010/main" val="3997456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CA891D0E-2438-411E-8190-4E8AD28277B2}"/>
              </a:ext>
            </a:extLst>
          </p:cNvPr>
          <p:cNvSpPr/>
          <p:nvPr/>
        </p:nvSpPr>
        <p:spPr>
          <a:xfrm>
            <a:off x="9336897" y="1157523"/>
            <a:ext cx="471600" cy="4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D5198435-37B6-4F38-9D71-E415D0F6EA17}"/>
              </a:ext>
            </a:extLst>
          </p:cNvPr>
          <p:cNvSpPr/>
          <p:nvPr/>
        </p:nvSpPr>
        <p:spPr>
          <a:xfrm>
            <a:off x="9338066" y="1162718"/>
            <a:ext cx="477999" cy="471600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2ADE542-DDC4-494A-B517-FC17C55C24C6}"/>
              </a:ext>
            </a:extLst>
          </p:cNvPr>
          <p:cNvSpPr/>
          <p:nvPr/>
        </p:nvSpPr>
        <p:spPr>
          <a:xfrm>
            <a:off x="9342814" y="2124719"/>
            <a:ext cx="471600" cy="4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207B503A-8E64-4DB2-A3F8-F0560A5B26B2}"/>
              </a:ext>
            </a:extLst>
          </p:cNvPr>
          <p:cNvSpPr/>
          <p:nvPr/>
        </p:nvSpPr>
        <p:spPr>
          <a:xfrm>
            <a:off x="9343261" y="2910560"/>
            <a:ext cx="471600" cy="4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FC92F45A-57C4-457D-9D27-EC46A22DC2C9}"/>
              </a:ext>
            </a:extLst>
          </p:cNvPr>
          <p:cNvSpPr/>
          <p:nvPr/>
        </p:nvSpPr>
        <p:spPr>
          <a:xfrm>
            <a:off x="10300513" y="2909409"/>
            <a:ext cx="471600" cy="4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02C5F624-2B3E-4D8B-8CD2-F18A84FF8D06}"/>
              </a:ext>
            </a:extLst>
          </p:cNvPr>
          <p:cNvSpPr/>
          <p:nvPr/>
        </p:nvSpPr>
        <p:spPr>
          <a:xfrm>
            <a:off x="9818523" y="3864841"/>
            <a:ext cx="471600" cy="471600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0DF8F209-5ADA-40D5-A86C-3BC4D12CE0D5}"/>
              </a:ext>
            </a:extLst>
          </p:cNvPr>
          <p:cNvSpPr/>
          <p:nvPr/>
        </p:nvSpPr>
        <p:spPr>
          <a:xfrm>
            <a:off x="10300513" y="4653604"/>
            <a:ext cx="471600" cy="471600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B83792-F0D4-4C2F-B81B-AE45F4FDEB5E}"/>
              </a:ext>
            </a:extLst>
          </p:cNvPr>
          <p:cNvSpPr txBox="1">
            <a:spLocks/>
          </p:cNvSpPr>
          <p:nvPr/>
        </p:nvSpPr>
        <p:spPr>
          <a:xfrm>
            <a:off x="425150" y="112408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Das Springerwegproblem</a:t>
            </a:r>
            <a:endParaRPr lang="de-DE" sz="40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06C8B36-A94D-4C39-9BDE-9CB4699299C5}"/>
              </a:ext>
            </a:extLst>
          </p:cNvPr>
          <p:cNvSpPr txBox="1"/>
          <p:nvPr/>
        </p:nvSpPr>
        <p:spPr>
          <a:xfrm>
            <a:off x="224943" y="2005880"/>
            <a:ext cx="5135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Beim Springerproblem geht es darum, auf einem Schachfeld eine Route zu finden, bei der ein Springer jedes Feld genau einmal besucht.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9267239-6F74-494C-B4AD-5D108F13561C}"/>
              </a:ext>
            </a:extLst>
          </p:cNvPr>
          <p:cNvSpPr txBox="1"/>
          <p:nvPr/>
        </p:nvSpPr>
        <p:spPr>
          <a:xfrm>
            <a:off x="274528" y="3215191"/>
            <a:ext cx="1914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A5B22C"/>
                </a:solidFill>
              </a:rPr>
              <a:t>Der Springerzug: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4365FF88-1DAC-4EBF-B308-C3446CFB0C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2589914"/>
              </p:ext>
            </p:extLst>
          </p:nvPr>
        </p:nvGraphicFramePr>
        <p:xfrm>
          <a:off x="392820" y="3735798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102761079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4556760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22560574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88717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31847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795191"/>
                  </a:ext>
                </a:extLst>
              </a:tr>
            </a:tbl>
          </a:graphicData>
        </a:graphic>
      </p:graphicFrame>
      <p:pic>
        <p:nvPicPr>
          <p:cNvPr id="12" name="Grafik 11">
            <a:extLst>
              <a:ext uri="{FF2B5EF4-FFF2-40B4-BE49-F238E27FC236}">
                <a16:creationId xmlns:a16="http://schemas.microsoft.com/office/drawing/2014/main" id="{B4CFCDBC-BD19-4D0B-8995-FDC60E1F88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08" y="3756924"/>
            <a:ext cx="671419" cy="67141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9164E6B-F82F-4B72-B2EF-6DA32646B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07" y="3756924"/>
            <a:ext cx="671419" cy="6714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E41EE7D-2814-4F48-8589-F822B8BD6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06" y="3756924"/>
            <a:ext cx="671419" cy="671419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71952B7-DB81-43F6-B25A-9E6E7D69C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15" y="3756924"/>
            <a:ext cx="2160000" cy="2160000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E374183A-784D-472F-ACCD-EF9E95D8C01C}"/>
              </a:ext>
            </a:extLst>
          </p:cNvPr>
          <p:cNvSpPr txBox="1"/>
          <p:nvPr/>
        </p:nvSpPr>
        <p:spPr>
          <a:xfrm>
            <a:off x="2855259" y="3215191"/>
            <a:ext cx="22727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A5B22C"/>
                </a:solidFill>
              </a:rPr>
              <a:t>Mögliche Lösung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AE4D48E-D46F-4A70-AC9E-E5892C500D17}"/>
              </a:ext>
            </a:extLst>
          </p:cNvPr>
          <p:cNvSpPr txBox="1"/>
          <p:nvPr/>
        </p:nvSpPr>
        <p:spPr>
          <a:xfrm>
            <a:off x="5844433" y="1090392"/>
            <a:ext cx="31282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Um dieses Problem als </a:t>
            </a:r>
            <a:r>
              <a:rPr lang="de-DE" sz="2000" dirty="0" err="1"/>
              <a:t>Hamiltonmatrix</a:t>
            </a:r>
            <a:r>
              <a:rPr lang="de-DE" sz="2000" dirty="0"/>
              <a:t> darzustellen, haben wir uns die </a:t>
            </a:r>
            <a:r>
              <a:rPr lang="de-DE" sz="2000" b="1" dirty="0"/>
              <a:t>Züge </a:t>
            </a:r>
            <a:r>
              <a:rPr lang="de-DE" sz="2000" dirty="0"/>
              <a:t>des Springers als </a:t>
            </a:r>
            <a:r>
              <a:rPr lang="de-DE" sz="2000" b="1" dirty="0"/>
              <a:t>Zeitebenen </a:t>
            </a:r>
            <a:r>
              <a:rPr lang="de-DE" sz="2000" dirty="0"/>
              <a:t>vorgestellt, die untereinander angeordnet sind. So „hüpft“ der Springer von einer in die nächste Zeitebene. </a:t>
            </a:r>
          </a:p>
        </p:txBody>
      </p:sp>
      <p:graphicFrame>
        <p:nvGraphicFramePr>
          <p:cNvPr id="25" name="Tabelle 24">
            <a:extLst>
              <a:ext uri="{FF2B5EF4-FFF2-40B4-BE49-F238E27FC236}">
                <a16:creationId xmlns:a16="http://schemas.microsoft.com/office/drawing/2014/main" id="{11F7B94A-2CBB-4B4C-88E9-2A9A1DFCE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39293"/>
              </p:ext>
            </p:extLst>
          </p:nvPr>
        </p:nvGraphicFramePr>
        <p:xfrm>
          <a:off x="9336864" y="2904214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480000"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graphicFrame>
        <p:nvGraphicFramePr>
          <p:cNvPr id="26" name="Tabelle 25">
            <a:extLst>
              <a:ext uri="{FF2B5EF4-FFF2-40B4-BE49-F238E27FC236}">
                <a16:creationId xmlns:a16="http://schemas.microsoft.com/office/drawing/2014/main" id="{A4DB64C9-0F55-4275-B28B-CDA6BFF6D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205823"/>
              </p:ext>
            </p:extLst>
          </p:nvPr>
        </p:nvGraphicFramePr>
        <p:xfrm>
          <a:off x="9336864" y="4648409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480000"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pic>
        <p:nvPicPr>
          <p:cNvPr id="29" name="Grafik 28">
            <a:extLst>
              <a:ext uri="{FF2B5EF4-FFF2-40B4-BE49-F238E27FC236}">
                <a16:creationId xmlns:a16="http://schemas.microsoft.com/office/drawing/2014/main" id="{4A919313-62EC-4133-AD9C-8162C8456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864" y="1159415"/>
            <a:ext cx="477999" cy="477999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AF00FE0A-CFC0-4093-BC0F-8A871EB8B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4863" y="3866215"/>
            <a:ext cx="477999" cy="477999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8568604-DA87-438F-B2BF-7D30935C2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862" y="4648409"/>
            <a:ext cx="477999" cy="477999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D12E01C1-5E13-4009-817F-2F13245243E2}"/>
              </a:ext>
            </a:extLst>
          </p:cNvPr>
          <p:cNvSpPr txBox="1"/>
          <p:nvPr/>
        </p:nvSpPr>
        <p:spPr>
          <a:xfrm rot="5400000">
            <a:off x="10757758" y="1677310"/>
            <a:ext cx="1205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Position 1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8CF202B-6978-4864-BC7A-93ED704F77ED}"/>
              </a:ext>
            </a:extLst>
          </p:cNvPr>
          <p:cNvSpPr txBox="1"/>
          <p:nvPr/>
        </p:nvSpPr>
        <p:spPr>
          <a:xfrm rot="5400000">
            <a:off x="10762070" y="3424159"/>
            <a:ext cx="1205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Position 2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ECAB1CD2-2109-480E-8BC2-80024B29F4F8}"/>
              </a:ext>
            </a:extLst>
          </p:cNvPr>
          <p:cNvSpPr txBox="1"/>
          <p:nvPr/>
        </p:nvSpPr>
        <p:spPr>
          <a:xfrm rot="5400000">
            <a:off x="10742299" y="5168354"/>
            <a:ext cx="1205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Position 3</a:t>
            </a: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5764DEB7-9CF8-411C-8243-BCF825A3F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863" y="2105663"/>
            <a:ext cx="477999" cy="477999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12527631-7EAE-4299-BE78-21A435F5A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862" y="2887203"/>
            <a:ext cx="477999" cy="477999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809141B8-1C94-4FE3-9164-ED00910BB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504" y="2887202"/>
            <a:ext cx="477999" cy="477999"/>
          </a:xfrm>
          <a:prstGeom prst="rect">
            <a:avLst/>
          </a:prstGeom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6F02C4DE-EC5F-4FFE-AC67-3896719F1324}"/>
              </a:ext>
            </a:extLst>
          </p:cNvPr>
          <p:cNvSpPr txBox="1"/>
          <p:nvPr/>
        </p:nvSpPr>
        <p:spPr>
          <a:xfrm>
            <a:off x="5813014" y="4765738"/>
            <a:ext cx="3410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Pro Zeitebene nur ein Springer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EB7C44EE-A963-4B87-AC86-B59C64F42EAC}"/>
              </a:ext>
            </a:extLst>
          </p:cNvPr>
          <p:cNvSpPr txBox="1"/>
          <p:nvPr/>
        </p:nvSpPr>
        <p:spPr>
          <a:xfrm>
            <a:off x="5844433" y="5165848"/>
            <a:ext cx="3410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Kein Feld darf doppelt betreten werden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F609D257-E312-4B9E-B287-8885ECAF57F0}"/>
              </a:ext>
            </a:extLst>
          </p:cNvPr>
          <p:cNvSpPr txBox="1"/>
          <p:nvPr/>
        </p:nvSpPr>
        <p:spPr>
          <a:xfrm>
            <a:off x="5844432" y="5867494"/>
            <a:ext cx="3410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In übereinanderliegenden Zeitebenen nur Springerzug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1DE6B82D-152E-4D55-BDA0-C78367F77484}"/>
              </a:ext>
            </a:extLst>
          </p:cNvPr>
          <p:cNvSpPr txBox="1"/>
          <p:nvPr/>
        </p:nvSpPr>
        <p:spPr>
          <a:xfrm>
            <a:off x="5813014" y="4310439"/>
            <a:ext cx="3410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Regeln:</a:t>
            </a:r>
          </a:p>
        </p:txBody>
      </p:sp>
      <p:graphicFrame>
        <p:nvGraphicFramePr>
          <p:cNvPr id="49" name="Tabelle 48">
            <a:extLst>
              <a:ext uri="{FF2B5EF4-FFF2-40B4-BE49-F238E27FC236}">
                <a16:creationId xmlns:a16="http://schemas.microsoft.com/office/drawing/2014/main" id="{4EA0EC20-E300-475C-B583-CEF3531D7C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4343530"/>
              </p:ext>
            </p:extLst>
          </p:nvPr>
        </p:nvGraphicFramePr>
        <p:xfrm>
          <a:off x="9336864" y="1160019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48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480000"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480000"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06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11784 0.1018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50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05885 0.2085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3" y="10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400"/>
                            </p:stCondLst>
                            <p:childTnLst>
                              <p:par>
                                <p:cTn id="26" presetID="10" presetClass="exit" presetSubtype="0" fill="hold" nodeType="after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8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400"/>
                            </p:stCondLst>
                            <p:childTnLst>
                              <p:par>
                                <p:cTn id="52" presetID="10" presetClass="exit" presetSubtype="0" fill="hold" grpId="1" nodeType="after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3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4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8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500"/>
                            </p:stCondLst>
                            <p:childTnLst>
                              <p:par>
                                <p:cTn id="78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5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800"/>
                            </p:stCondLst>
                            <p:childTnLst>
                              <p:par>
                                <p:cTn id="100" presetID="10" presetClass="exit" presetSubtype="0" fill="hold" grpId="1" nodeType="after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00"/>
                            </p:stCondLst>
                            <p:childTnLst>
                              <p:par>
                                <p:cTn id="122" presetID="10" presetClass="exit" presetSubtype="0" fill="hold" grpId="1" nodeType="after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3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3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38" grpId="2" animBg="1"/>
      <p:bldP spid="38" grpId="3" animBg="1"/>
      <p:bldP spid="38" grpId="4" animBg="1"/>
      <p:bldP spid="38" grpId="5" animBg="1"/>
      <p:bldP spid="44" grpId="0" animBg="1"/>
      <p:bldP spid="44" grpId="1" animBg="1"/>
      <p:bldP spid="44" grpId="2" animBg="1"/>
      <p:bldP spid="44" grpId="3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2" grpId="2" animBg="1"/>
      <p:bldP spid="42" grpId="3" animBg="1"/>
      <p:bldP spid="43" grpId="0" animBg="1"/>
      <p:bldP spid="43" grpId="1" animBg="1"/>
      <p:bldP spid="45" grpId="0"/>
      <p:bldP spid="46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F5AA0D-E990-4D8A-B541-97664B5628EE}"/>
              </a:ext>
            </a:extLst>
          </p:cNvPr>
          <p:cNvSpPr txBox="1">
            <a:spLocks/>
          </p:cNvSpPr>
          <p:nvPr/>
        </p:nvSpPr>
        <p:spPr>
          <a:xfrm>
            <a:off x="425150" y="154938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Hamiltonian des Springerproblems</a:t>
            </a:r>
            <a:endParaRPr lang="de-DE" sz="40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B552712-DAD0-44B4-9AAC-006B7E61DF0D}"/>
              </a:ext>
            </a:extLst>
          </p:cNvPr>
          <p:cNvSpPr txBox="1"/>
          <p:nvPr/>
        </p:nvSpPr>
        <p:spPr>
          <a:xfrm>
            <a:off x="203677" y="1070215"/>
            <a:ext cx="27415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 die Anzahl  der aktuell verfügbaren Qubits noch nicht reicht, um das Problem zu lösen, konnten wir das 3 x 3 Feld pro Ebene auf ein 2 x 2 Feld verkleinern. Bedingt durch den Springerzug wechselt der Springer bei jedem Zug die Feldfarbe. Da außerdem das mittlere Feld nicht erreicht werden kann, bleiben nur noch 4 statt 9 Qubits pro Zeitebene!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ABC5DEBA-CEF8-443A-896D-3027507F62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807202"/>
              </p:ext>
            </p:extLst>
          </p:nvPr>
        </p:nvGraphicFramePr>
        <p:xfrm>
          <a:off x="3233550" y="3608992"/>
          <a:ext cx="1800000" cy="18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a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b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c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d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e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g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h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5299A92-BA7E-45B9-BB88-412CFC0295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46971"/>
              </p:ext>
            </p:extLst>
          </p:nvPr>
        </p:nvGraphicFramePr>
        <p:xfrm>
          <a:off x="3233550" y="1449009"/>
          <a:ext cx="1800000" cy="18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a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b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c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d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e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g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h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E01CCC1D-D7E6-4973-9D67-C1E98EC0A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544164"/>
              </p:ext>
            </p:extLst>
          </p:nvPr>
        </p:nvGraphicFramePr>
        <p:xfrm>
          <a:off x="3234128" y="1449008"/>
          <a:ext cx="1800000" cy="18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600000"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b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d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e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g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D9607D5E-89D8-4BC2-97C4-5DE631E3C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446778"/>
              </p:ext>
            </p:extLst>
          </p:nvPr>
        </p:nvGraphicFramePr>
        <p:xfrm>
          <a:off x="3232049" y="3608992"/>
          <a:ext cx="1800000" cy="18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0000">
                  <a:extLst>
                    <a:ext uri="{9D8B030D-6E8A-4147-A177-3AD203B41FA5}">
                      <a16:colId xmlns:a16="http://schemas.microsoft.com/office/drawing/2014/main" val="1696848766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1307404017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2517646306"/>
                    </a:ext>
                  </a:extLst>
                </a:gridCol>
              </a:tblGrid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a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c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0327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711913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f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800" dirty="0"/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/>
                        <a:t>h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131510"/>
                  </a:ext>
                </a:extLst>
              </a:tr>
            </a:tbl>
          </a:graphicData>
        </a:graphic>
      </p:graphicFrame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84E4709B-6152-4DC5-AA75-4D5689B5B195}"/>
              </a:ext>
            </a:extLst>
          </p:cNvPr>
          <p:cNvCxnSpPr>
            <a:cxnSpLocks/>
          </p:cNvCxnSpPr>
          <p:nvPr/>
        </p:nvCxnSpPr>
        <p:spPr>
          <a:xfrm flipV="1">
            <a:off x="5242352" y="2346706"/>
            <a:ext cx="610905" cy="1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3C9332E4-6525-4BDF-8AEE-E48417A1F7CD}"/>
              </a:ext>
            </a:extLst>
          </p:cNvPr>
          <p:cNvCxnSpPr>
            <a:cxnSpLocks/>
          </p:cNvCxnSpPr>
          <p:nvPr/>
        </p:nvCxnSpPr>
        <p:spPr>
          <a:xfrm flipV="1">
            <a:off x="5241140" y="4508992"/>
            <a:ext cx="610905" cy="1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F36D5997-4FE6-4DE0-A256-F6A58D18F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149864"/>
              </p:ext>
            </p:extLst>
          </p:nvPr>
        </p:nvGraphicFramePr>
        <p:xfrm>
          <a:off x="6062638" y="1749607"/>
          <a:ext cx="1198800" cy="119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9400">
                  <a:extLst>
                    <a:ext uri="{9D8B030D-6E8A-4147-A177-3AD203B41FA5}">
                      <a16:colId xmlns:a16="http://schemas.microsoft.com/office/drawing/2014/main" val="3688107262"/>
                    </a:ext>
                  </a:extLst>
                </a:gridCol>
                <a:gridCol w="599400">
                  <a:extLst>
                    <a:ext uri="{9D8B030D-6E8A-4147-A177-3AD203B41FA5}">
                      <a16:colId xmlns:a16="http://schemas.microsoft.com/office/drawing/2014/main" val="4270469765"/>
                    </a:ext>
                  </a:extLst>
                </a:gridCol>
              </a:tblGrid>
              <a:tr h="5994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b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d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098726"/>
                  </a:ext>
                </a:extLst>
              </a:tr>
              <a:tr h="5994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e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g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451689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A45F7CCB-9542-42AC-9ED0-47FA601FA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963048"/>
              </p:ext>
            </p:extLst>
          </p:nvPr>
        </p:nvGraphicFramePr>
        <p:xfrm>
          <a:off x="6062638" y="3909594"/>
          <a:ext cx="1198800" cy="119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9400">
                  <a:extLst>
                    <a:ext uri="{9D8B030D-6E8A-4147-A177-3AD203B41FA5}">
                      <a16:colId xmlns:a16="http://schemas.microsoft.com/office/drawing/2014/main" val="3688107262"/>
                    </a:ext>
                  </a:extLst>
                </a:gridCol>
                <a:gridCol w="599400">
                  <a:extLst>
                    <a:ext uri="{9D8B030D-6E8A-4147-A177-3AD203B41FA5}">
                      <a16:colId xmlns:a16="http://schemas.microsoft.com/office/drawing/2014/main" val="4270469765"/>
                    </a:ext>
                  </a:extLst>
                </a:gridCol>
              </a:tblGrid>
              <a:tr h="5994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a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c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098726"/>
                  </a:ext>
                </a:extLst>
              </a:tr>
              <a:tr h="5994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f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h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451689"/>
                  </a:ext>
                </a:extLst>
              </a:tr>
            </a:tbl>
          </a:graphicData>
        </a:graphic>
      </p:graphicFrame>
      <p:graphicFrame>
        <p:nvGraphicFramePr>
          <p:cNvPr id="17" name="Tabelle 16">
            <a:extLst>
              <a:ext uri="{FF2B5EF4-FFF2-40B4-BE49-F238E27FC236}">
                <a16:creationId xmlns:a16="http://schemas.microsoft.com/office/drawing/2014/main" id="{54E5E293-B60E-404A-9621-C23A13C427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248178"/>
              </p:ext>
            </p:extLst>
          </p:nvPr>
        </p:nvGraphicFramePr>
        <p:xfrm>
          <a:off x="7979488" y="1449008"/>
          <a:ext cx="3959984" cy="395998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80816">
                  <a:extLst>
                    <a:ext uri="{9D8B030D-6E8A-4147-A177-3AD203B41FA5}">
                      <a16:colId xmlns:a16="http://schemas.microsoft.com/office/drawing/2014/main" val="371492688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925298000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05192907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803170840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334430973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6442865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154932203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182566928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03378888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64647105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520873386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222229203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17077345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308908138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68743806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45153974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11788505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416305551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9115199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18038230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98567532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4885742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02492960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13007528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66113141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604919872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900771616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57877152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432718448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129485148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729682391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95734551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727514373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16985282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826906131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290188971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725889222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716547378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989238616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876251735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51002469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39076627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20873899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050268960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2052189907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393845130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203092199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1218201194"/>
                    </a:ext>
                  </a:extLst>
                </a:gridCol>
                <a:gridCol w="80816">
                  <a:extLst>
                    <a:ext uri="{9D8B030D-6E8A-4147-A177-3AD203B41FA5}">
                      <a16:colId xmlns:a16="http://schemas.microsoft.com/office/drawing/2014/main" val="3767782894"/>
                    </a:ext>
                  </a:extLst>
                </a:gridCol>
              </a:tblGrid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2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4340885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-2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7149897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1691348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-2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2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472464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7695805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97110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92949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083389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989771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7877383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2123632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818585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7443003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340266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738422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07430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1663982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119138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28560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3082857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367083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1987744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244928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37721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7534034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879042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73861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855267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4724192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568261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55858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759265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3261311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3095629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819350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0538874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5300167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76325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5160275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366232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4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36294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298772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410134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90950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7106596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9453180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447443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-2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2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6693841"/>
                  </a:ext>
                </a:extLst>
              </a:tr>
              <a:tr h="808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>
                          <a:effectLst/>
                        </a:rPr>
                        <a:t>0</a:t>
                      </a:r>
                      <a:endParaRPr lang="de-DE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500" dirty="0">
                          <a:effectLst/>
                        </a:rPr>
                        <a:t>0</a:t>
                      </a:r>
                      <a:endParaRPr lang="de-DE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1620862"/>
                  </a:ext>
                </a:extLst>
              </a:tr>
            </a:tbl>
          </a:graphicData>
        </a:graphic>
      </p:graphicFrame>
      <p:sp>
        <p:nvSpPr>
          <p:cNvPr id="18" name="Textfeld 17">
            <a:extLst>
              <a:ext uri="{FF2B5EF4-FFF2-40B4-BE49-F238E27FC236}">
                <a16:creationId xmlns:a16="http://schemas.microsoft.com/office/drawing/2014/main" id="{DC6A9DD1-F0CB-4222-9812-C8D34A43967C}"/>
              </a:ext>
            </a:extLst>
          </p:cNvPr>
          <p:cNvSpPr txBox="1"/>
          <p:nvPr/>
        </p:nvSpPr>
        <p:spPr>
          <a:xfrm>
            <a:off x="7841396" y="5451524"/>
            <a:ext cx="42265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Hamilton-Matrix des vereinfachten Springerproblems</a:t>
            </a:r>
          </a:p>
        </p:txBody>
      </p:sp>
    </p:spTree>
    <p:extLst>
      <p:ext uri="{BB962C8B-B14F-4D97-AF65-F5344CB8AC3E}">
        <p14:creationId xmlns:p14="http://schemas.microsoft.com/office/powerpoint/2010/main" val="4184652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588AD0A4-4FDE-4D7E-A82E-8A1C457C1CE8}"/>
              </a:ext>
            </a:extLst>
          </p:cNvPr>
          <p:cNvSpPr/>
          <p:nvPr/>
        </p:nvSpPr>
        <p:spPr>
          <a:xfrm>
            <a:off x="10234378" y="2457993"/>
            <a:ext cx="538720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349DE6F-7A81-4A0C-8407-C67BB33CE91F}"/>
              </a:ext>
            </a:extLst>
          </p:cNvPr>
          <p:cNvSpPr/>
          <p:nvPr/>
        </p:nvSpPr>
        <p:spPr>
          <a:xfrm>
            <a:off x="10225942" y="2460769"/>
            <a:ext cx="538720" cy="540000"/>
          </a:xfrm>
          <a:prstGeom prst="rect">
            <a:avLst/>
          </a:prstGeom>
          <a:solidFill>
            <a:srgbClr val="8C9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5299538-1AE4-4A28-9273-85A9E1F5521E}"/>
              </a:ext>
            </a:extLst>
          </p:cNvPr>
          <p:cNvSpPr txBox="1">
            <a:spLocks/>
          </p:cNvSpPr>
          <p:nvPr/>
        </p:nvSpPr>
        <p:spPr>
          <a:xfrm>
            <a:off x="425150" y="154938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Das Sudoku</a:t>
            </a:r>
            <a:endParaRPr lang="de-DE" sz="40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0D87BA7-B72E-4ED5-B1F4-60BBC1BADD98}"/>
              </a:ext>
            </a:extLst>
          </p:cNvPr>
          <p:cNvSpPr txBox="1"/>
          <p:nvPr/>
        </p:nvSpPr>
        <p:spPr>
          <a:xfrm>
            <a:off x="400264" y="1084543"/>
            <a:ext cx="44108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Ein Sudoku besteht aus 9 x 9 Feldern, welche in kleinere 3 x 3 Feld-Bereiche unterteilt sind. In jeder Spalte, jeder Zeile und jedem 3 x 3 Bereich müssen die Zahlen von 1-9 genau einmal vorkommen. In unserem Fall haben wir zuerst eine abgewandelte Form, das 4 x 4 Sudoku behandelt. Außerdem sind bei einem Sudoku immer einige Zahlen vorgegeben, bei denen es allerdings nur eine Lösung gibt.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F71B5C38-F3CF-4F20-A733-80647F6297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833012"/>
              </p:ext>
            </p:extLst>
          </p:nvPr>
        </p:nvGraphicFramePr>
        <p:xfrm>
          <a:off x="5280869" y="1921357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6002536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20895961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1804624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8807889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1</a:t>
                      </a:r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3</a:t>
                      </a:r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97338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2</a:t>
                      </a:r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74320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4</a:t>
                      </a:r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490198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1</a:t>
                      </a:r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400" dirty="0"/>
                        <a:t>3</a:t>
                      </a:r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224100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C835AC5A-D85C-424A-B057-943B42C42515}"/>
              </a:ext>
            </a:extLst>
          </p:cNvPr>
          <p:cNvSpPr txBox="1"/>
          <p:nvPr/>
        </p:nvSpPr>
        <p:spPr>
          <a:xfrm>
            <a:off x="4811117" y="1070215"/>
            <a:ext cx="309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Beispiel eines 4 x 4 Sudokus mit vorgegebenen Werten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7209147-9C86-4050-B49B-B4BB16416785}"/>
              </a:ext>
            </a:extLst>
          </p:cNvPr>
          <p:cNvSpPr txBox="1"/>
          <p:nvPr/>
        </p:nvSpPr>
        <p:spPr>
          <a:xfrm>
            <a:off x="10343307" y="2503378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9A6DD8C-9492-4F52-A79E-7CA72A8E1DFD}"/>
              </a:ext>
            </a:extLst>
          </p:cNvPr>
          <p:cNvSpPr/>
          <p:nvPr/>
        </p:nvSpPr>
        <p:spPr>
          <a:xfrm>
            <a:off x="10236982" y="3531387"/>
            <a:ext cx="538720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0972EBA-4487-404A-AF0E-36DD1FC53DB0}"/>
              </a:ext>
            </a:extLst>
          </p:cNvPr>
          <p:cNvSpPr txBox="1"/>
          <p:nvPr/>
        </p:nvSpPr>
        <p:spPr>
          <a:xfrm>
            <a:off x="10345911" y="3576772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2C5A3A8-C9EB-4DCA-9CF5-B06E917F87D5}"/>
              </a:ext>
            </a:extLst>
          </p:cNvPr>
          <p:cNvSpPr/>
          <p:nvPr/>
        </p:nvSpPr>
        <p:spPr>
          <a:xfrm>
            <a:off x="10778303" y="1921357"/>
            <a:ext cx="538720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894F933-977D-4084-80DA-E545E2ACA1D8}"/>
              </a:ext>
            </a:extLst>
          </p:cNvPr>
          <p:cNvSpPr txBox="1"/>
          <p:nvPr/>
        </p:nvSpPr>
        <p:spPr>
          <a:xfrm>
            <a:off x="10887232" y="1966742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B217C60-C9A7-46D7-B111-B5DE4A0D10D6}"/>
              </a:ext>
            </a:extLst>
          </p:cNvPr>
          <p:cNvSpPr/>
          <p:nvPr/>
        </p:nvSpPr>
        <p:spPr>
          <a:xfrm>
            <a:off x="9687629" y="2460459"/>
            <a:ext cx="538720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169B9D8-4A1A-49FD-9692-98227DCC06AC}"/>
              </a:ext>
            </a:extLst>
          </p:cNvPr>
          <p:cNvSpPr txBox="1"/>
          <p:nvPr/>
        </p:nvSpPr>
        <p:spPr>
          <a:xfrm>
            <a:off x="9796558" y="2505844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3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A4F8B53-77CF-47E3-BD91-8BD846C0EBE8}"/>
              </a:ext>
            </a:extLst>
          </p:cNvPr>
          <p:cNvSpPr/>
          <p:nvPr/>
        </p:nvSpPr>
        <p:spPr>
          <a:xfrm>
            <a:off x="10767629" y="2467574"/>
            <a:ext cx="538720" cy="540000"/>
          </a:xfrm>
          <a:prstGeom prst="rect">
            <a:avLst/>
          </a:prstGeom>
          <a:solidFill>
            <a:srgbClr val="8C9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3EFF4A7-A55F-432F-B8FB-28CC85DC762D}"/>
              </a:ext>
            </a:extLst>
          </p:cNvPr>
          <p:cNvSpPr txBox="1"/>
          <p:nvPr/>
        </p:nvSpPr>
        <p:spPr>
          <a:xfrm>
            <a:off x="10876558" y="2512959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2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290A50BA-64D1-45CC-A435-734C3214E07B}"/>
              </a:ext>
            </a:extLst>
          </p:cNvPr>
          <p:cNvSpPr/>
          <p:nvPr/>
        </p:nvSpPr>
        <p:spPr>
          <a:xfrm>
            <a:off x="9148909" y="3004017"/>
            <a:ext cx="538720" cy="540000"/>
          </a:xfrm>
          <a:prstGeom prst="rect">
            <a:avLst/>
          </a:prstGeom>
          <a:solidFill>
            <a:srgbClr val="8C9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5918B0F-2299-4A5D-9CE1-47E7DB8C3A69}"/>
              </a:ext>
            </a:extLst>
          </p:cNvPr>
          <p:cNvSpPr txBox="1"/>
          <p:nvPr/>
        </p:nvSpPr>
        <p:spPr>
          <a:xfrm>
            <a:off x="9257838" y="3049402"/>
            <a:ext cx="32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3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77E45933-1876-4395-A863-3FE53DA5D4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415547"/>
              </p:ext>
            </p:extLst>
          </p:nvPr>
        </p:nvGraphicFramePr>
        <p:xfrm>
          <a:off x="9154378" y="1927575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6002536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20895961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1804624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8807889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97338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74320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490198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224100"/>
                  </a:ext>
                </a:extLst>
              </a:tr>
            </a:tbl>
          </a:graphicData>
        </a:graphic>
      </p:graphicFrame>
      <p:sp>
        <p:nvSpPr>
          <p:cNvPr id="22" name="Textfeld 21">
            <a:extLst>
              <a:ext uri="{FF2B5EF4-FFF2-40B4-BE49-F238E27FC236}">
                <a16:creationId xmlns:a16="http://schemas.microsoft.com/office/drawing/2014/main" id="{F143E79F-83EA-49AF-B9C0-0EA64FFC53AB}"/>
              </a:ext>
            </a:extLst>
          </p:cNvPr>
          <p:cNvSpPr txBox="1"/>
          <p:nvPr/>
        </p:nvSpPr>
        <p:spPr>
          <a:xfrm>
            <a:off x="8285108" y="4230868"/>
            <a:ext cx="2424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Regeln: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FF9E0DDF-5BC0-42EE-8653-7DE1E871406A}"/>
              </a:ext>
            </a:extLst>
          </p:cNvPr>
          <p:cNvSpPr txBox="1"/>
          <p:nvPr/>
        </p:nvSpPr>
        <p:spPr>
          <a:xfrm>
            <a:off x="8308923" y="4627574"/>
            <a:ext cx="356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- Pro Reihe jede Zahl nur einmal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CCF2FD0-0E36-463A-8E5F-FDFFD5614B02}"/>
              </a:ext>
            </a:extLst>
          </p:cNvPr>
          <p:cNvSpPr txBox="1"/>
          <p:nvPr/>
        </p:nvSpPr>
        <p:spPr>
          <a:xfrm>
            <a:off x="8308923" y="5016347"/>
            <a:ext cx="356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- Pro Spalte jede Zahl nur einmal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4C3C77E-BD98-4232-89A5-88CA428D2EFF}"/>
              </a:ext>
            </a:extLst>
          </p:cNvPr>
          <p:cNvSpPr txBox="1"/>
          <p:nvPr/>
        </p:nvSpPr>
        <p:spPr>
          <a:xfrm>
            <a:off x="8285108" y="5413053"/>
            <a:ext cx="3565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- Pro 2 x 2 Feld jede Zahl nur einmal</a:t>
            </a:r>
          </a:p>
        </p:txBody>
      </p:sp>
    </p:spTree>
    <p:extLst>
      <p:ext uri="{BB962C8B-B14F-4D97-AF65-F5344CB8AC3E}">
        <p14:creationId xmlns:p14="http://schemas.microsoft.com/office/powerpoint/2010/main" val="126093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xit" presetSubtype="0" fill="hold" grpId="3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4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10" presetClass="exit" presetSubtype="0" fill="hold" grpId="5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400"/>
                            </p:stCondLst>
                            <p:childTnLst>
                              <p:par>
                                <p:cTn id="94" presetID="10" presetClass="exit" presetSubtype="0" fill="hold" grpId="1" nodeType="after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0" presetClass="entr" presetSubtype="0" fill="hold" grpId="2" nodeType="after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400"/>
                            </p:stCondLst>
                            <p:childTnLst>
                              <p:par>
                                <p:cTn id="113" presetID="10" presetClass="exit" presetSubtype="0" fill="hold" grpId="3" nodeType="after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21" grpId="0" animBg="1"/>
      <p:bldP spid="21" grpId="1" animBg="1"/>
      <p:bldP spid="21" grpId="2" animBg="1"/>
      <p:bldP spid="21" grpId="3" animBg="1"/>
      <p:bldP spid="11" grpId="0" animBg="1"/>
      <p:bldP spid="11" grpId="1" animBg="1"/>
      <p:bldP spid="12" grpId="0"/>
      <p:bldP spid="12" grpId="1"/>
      <p:bldP spid="13" grpId="0" animBg="1"/>
      <p:bldP spid="13" grpId="1" animBg="1"/>
      <p:bldP spid="14" grpId="0"/>
      <p:bldP spid="14" grpId="1"/>
      <p:bldP spid="15" grpId="0" animBg="1"/>
      <p:bldP spid="15" grpId="1" animBg="1"/>
      <p:bldP spid="16" grpId="0"/>
      <p:bldP spid="16" grpId="1"/>
      <p:bldP spid="17" grpId="0" animBg="1"/>
      <p:bldP spid="17" grpId="1" animBg="1"/>
      <p:bldP spid="18" grpId="0"/>
      <p:bldP spid="19" grpId="0" animBg="1"/>
      <p:bldP spid="19" grpId="1" animBg="1"/>
      <p:bldP spid="20" grpId="0"/>
      <p:bldP spid="23" grpId="0"/>
      <p:bldP spid="24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3D59520B-3369-4DA5-96E5-2BB0CC573D75}"/>
              </a:ext>
            </a:extLst>
          </p:cNvPr>
          <p:cNvGrpSpPr/>
          <p:nvPr/>
        </p:nvGrpSpPr>
        <p:grpSpPr>
          <a:xfrm>
            <a:off x="7325509" y="1565800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147EDF8C-686C-4B55-B8A8-530372ECA2E1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CEB9047D-8F06-414A-AD99-EB3580C12972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50000"/>
                    </a:schemeClr>
                  </a:solidFill>
                </a:rPr>
                <a:t>4</a:t>
              </a:r>
              <a:endParaRPr lang="de-DE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FAE3D366-4A59-475E-8EE7-CA2258E151F5}"/>
              </a:ext>
            </a:extLst>
          </p:cNvPr>
          <p:cNvGrpSpPr/>
          <p:nvPr/>
        </p:nvGrpSpPr>
        <p:grpSpPr>
          <a:xfrm>
            <a:off x="7332159" y="1573664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4792FC80-3487-4E95-96DA-3D2FB8B7D39F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1092269C-392C-4EB8-B8B2-7F37865ED87F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50000"/>
                    </a:schemeClr>
                  </a:solidFill>
                </a:rPr>
                <a:t>3</a:t>
              </a:r>
              <a:endParaRPr lang="de-DE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0C57F7F3-683D-4FE9-BA67-02800123F2E0}"/>
              </a:ext>
            </a:extLst>
          </p:cNvPr>
          <p:cNvGrpSpPr/>
          <p:nvPr/>
        </p:nvGrpSpPr>
        <p:grpSpPr>
          <a:xfrm>
            <a:off x="7320700" y="1575504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47" name="Rechteck 46">
              <a:extLst>
                <a:ext uri="{FF2B5EF4-FFF2-40B4-BE49-F238E27FC236}">
                  <a16:creationId xmlns:a16="http://schemas.microsoft.com/office/drawing/2014/main" id="{0EEC3C55-D1F9-455C-8856-6777FC063A2F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19CC6AB6-8875-4638-9C4F-548626542EC1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50000"/>
                    </a:schemeClr>
                  </a:solidFill>
                </a:rPr>
                <a:t>2</a:t>
              </a:r>
              <a:endParaRPr lang="de-DE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5EA4A851-43E8-4738-A17B-2990E370DAFF}"/>
              </a:ext>
            </a:extLst>
          </p:cNvPr>
          <p:cNvGrpSpPr/>
          <p:nvPr/>
        </p:nvGrpSpPr>
        <p:grpSpPr>
          <a:xfrm>
            <a:off x="7320700" y="1577344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BE03FD77-5E0D-418F-8C75-3B917F43746D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D7662071-EBC0-40AD-97B2-F5969D7968F3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50000"/>
                    </a:schemeClr>
                  </a:solidFill>
                </a:rPr>
                <a:t>1</a:t>
              </a:r>
              <a:endParaRPr lang="de-DE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E96C4E85-2834-4D29-B936-12E295B8EDBE}"/>
              </a:ext>
            </a:extLst>
          </p:cNvPr>
          <p:cNvSpPr txBox="1"/>
          <p:nvPr/>
        </p:nvSpPr>
        <p:spPr>
          <a:xfrm>
            <a:off x="196862" y="164894"/>
            <a:ext cx="388985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Das Sudoku als Hamiltonian darzustellen war komplizierter als unsere bisherigen Problemstellungen. So gab es bei den bisherigen Problem für jedes Feld nur zwei Möglichkeiten: besetzt oder nicht besetzt! Nun gibt es jedoch pro Feld nicht nur zwei, sondern 9 Möglichkeiten.</a:t>
            </a:r>
          </a:p>
          <a:p>
            <a:r>
              <a:rPr lang="de-DE" sz="2000" dirty="0"/>
              <a:t>Daher haben wir das Schachfeld als 3-Dimensionales 9 x 9 x 9 Feld behandelt, bei welchem die einzelnen Zahlen jeweils von einem Feld dargestellt werden.</a:t>
            </a: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BA84FD49-C3B2-4624-933D-70F339B52D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218700"/>
              </p:ext>
            </p:extLst>
          </p:nvPr>
        </p:nvGraphicFramePr>
        <p:xfrm>
          <a:off x="4504692" y="1577344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6002536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20895961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1804624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88078890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97338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74320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490198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2400" dirty="0"/>
                    </a:p>
                  </a:txBody>
                  <a:tcPr marL="112453" marR="112453" marT="56230" marB="562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224100"/>
                  </a:ext>
                </a:extLst>
              </a:tr>
            </a:tbl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9E8F4005-121B-4AEA-A61D-7BD38ED3E1A2}"/>
              </a:ext>
            </a:extLst>
          </p:cNvPr>
          <p:cNvSpPr/>
          <p:nvPr/>
        </p:nvSpPr>
        <p:spPr>
          <a:xfrm>
            <a:off x="6124553" y="1567467"/>
            <a:ext cx="540339" cy="53476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7177A9-2AE2-4485-86C6-BFBCAFFDAF6F}"/>
              </a:ext>
            </a:extLst>
          </p:cNvPr>
          <p:cNvSpPr txBox="1"/>
          <p:nvPr/>
        </p:nvSpPr>
        <p:spPr>
          <a:xfrm>
            <a:off x="4496801" y="1587638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63BE2A5-E4DC-4ACD-A32D-599C3C452500}"/>
              </a:ext>
            </a:extLst>
          </p:cNvPr>
          <p:cNvSpPr txBox="1"/>
          <p:nvPr/>
        </p:nvSpPr>
        <p:spPr>
          <a:xfrm>
            <a:off x="4501815" y="2120819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2974E727-030B-4550-9D95-5DD6502C13E3}"/>
              </a:ext>
            </a:extLst>
          </p:cNvPr>
          <p:cNvSpPr txBox="1"/>
          <p:nvPr/>
        </p:nvSpPr>
        <p:spPr>
          <a:xfrm>
            <a:off x="4499585" y="2675182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75AE7606-8D7C-4E5C-B38A-507C9BEBB6E1}"/>
              </a:ext>
            </a:extLst>
          </p:cNvPr>
          <p:cNvSpPr txBox="1"/>
          <p:nvPr/>
        </p:nvSpPr>
        <p:spPr>
          <a:xfrm>
            <a:off x="4499035" y="3197677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28A24CB-1F97-4EA1-9D7B-10B3957E4887}"/>
              </a:ext>
            </a:extLst>
          </p:cNvPr>
          <p:cNvSpPr txBox="1"/>
          <p:nvPr/>
        </p:nvSpPr>
        <p:spPr>
          <a:xfrm>
            <a:off x="5041455" y="1587638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8553940-B0A0-4998-B9FE-A2D53E330A3D}"/>
              </a:ext>
            </a:extLst>
          </p:cNvPr>
          <p:cNvSpPr txBox="1"/>
          <p:nvPr/>
        </p:nvSpPr>
        <p:spPr>
          <a:xfrm>
            <a:off x="5046469" y="2120819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FA4FA62-2283-4A70-8762-3003AF489AC5}"/>
              </a:ext>
            </a:extLst>
          </p:cNvPr>
          <p:cNvSpPr txBox="1"/>
          <p:nvPr/>
        </p:nvSpPr>
        <p:spPr>
          <a:xfrm>
            <a:off x="5044239" y="2675182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1BE3BD6-A497-4EAB-A047-51F2AF2CCE16}"/>
              </a:ext>
            </a:extLst>
          </p:cNvPr>
          <p:cNvSpPr txBox="1"/>
          <p:nvPr/>
        </p:nvSpPr>
        <p:spPr>
          <a:xfrm>
            <a:off x="5043689" y="3197677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88E654B-3EF2-49F1-AE9A-A7626C003E32}"/>
              </a:ext>
            </a:extLst>
          </p:cNvPr>
          <p:cNvSpPr txBox="1"/>
          <p:nvPr/>
        </p:nvSpPr>
        <p:spPr>
          <a:xfrm>
            <a:off x="5586576" y="1588226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99D4F45-DA84-4477-A6C4-F9E3BD042A6B}"/>
              </a:ext>
            </a:extLst>
          </p:cNvPr>
          <p:cNvSpPr txBox="1"/>
          <p:nvPr/>
        </p:nvSpPr>
        <p:spPr>
          <a:xfrm>
            <a:off x="5591590" y="2121407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D1CFD055-5323-4EF7-82E7-D55CC7233C74}"/>
              </a:ext>
            </a:extLst>
          </p:cNvPr>
          <p:cNvSpPr txBox="1"/>
          <p:nvPr/>
        </p:nvSpPr>
        <p:spPr>
          <a:xfrm>
            <a:off x="5589360" y="2675770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91FF4046-4562-4A89-B441-5BDB2073F9CF}"/>
              </a:ext>
            </a:extLst>
          </p:cNvPr>
          <p:cNvSpPr txBox="1"/>
          <p:nvPr/>
        </p:nvSpPr>
        <p:spPr>
          <a:xfrm>
            <a:off x="5588810" y="3198265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CDBDACC-F685-441C-9B8D-A103D90240CF}"/>
              </a:ext>
            </a:extLst>
          </p:cNvPr>
          <p:cNvSpPr txBox="1"/>
          <p:nvPr/>
        </p:nvSpPr>
        <p:spPr>
          <a:xfrm>
            <a:off x="6136012" y="1577344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97D617-7CEF-4911-A5BA-0562513AA9CA}"/>
              </a:ext>
            </a:extLst>
          </p:cNvPr>
          <p:cNvSpPr txBox="1"/>
          <p:nvPr/>
        </p:nvSpPr>
        <p:spPr>
          <a:xfrm>
            <a:off x="6121570" y="2121738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22B3C52-40CF-4B44-92DD-7461C1F9ECC4}"/>
              </a:ext>
            </a:extLst>
          </p:cNvPr>
          <p:cNvSpPr txBox="1"/>
          <p:nvPr/>
        </p:nvSpPr>
        <p:spPr>
          <a:xfrm>
            <a:off x="6119340" y="2676101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67CB1857-433A-4F8C-A823-F3AB0D29ECED}"/>
              </a:ext>
            </a:extLst>
          </p:cNvPr>
          <p:cNvSpPr txBox="1"/>
          <p:nvPr/>
        </p:nvSpPr>
        <p:spPr>
          <a:xfrm>
            <a:off x="6118790" y="3198596"/>
            <a:ext cx="540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1  2</a:t>
            </a:r>
          </a:p>
          <a:p>
            <a:pPr algn="ctr"/>
            <a:r>
              <a:rPr lang="de-DE" sz="1400" dirty="0">
                <a:solidFill>
                  <a:schemeClr val="bg2">
                    <a:lumMod val="50000"/>
                  </a:schemeClr>
                </a:solidFill>
              </a:rPr>
              <a:t>3  4</a:t>
            </a:r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F5663CF0-57B1-4C60-BB33-9AF1BAFD2145}"/>
              </a:ext>
            </a:extLst>
          </p:cNvPr>
          <p:cNvGrpSpPr/>
          <p:nvPr/>
        </p:nvGrpSpPr>
        <p:grpSpPr>
          <a:xfrm>
            <a:off x="8532443" y="458820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19ACA51F-86E8-4621-B188-83F492C8E8D1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CE53FA18-A2CE-40D0-8687-6BA98B24359A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>
                  <a:solidFill>
                    <a:srgbClr val="C00000"/>
                  </a:solidFill>
                </a:rPr>
                <a:t>1</a:t>
              </a:r>
              <a:endParaRPr lang="de-DE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6B9533B-CE8E-4784-A8DE-A0607AF86162}"/>
              </a:ext>
            </a:extLst>
          </p:cNvPr>
          <p:cNvGrpSpPr/>
          <p:nvPr/>
        </p:nvGrpSpPr>
        <p:grpSpPr>
          <a:xfrm>
            <a:off x="7323816" y="1573548"/>
            <a:ext cx="551798" cy="534764"/>
            <a:chOff x="8026209" y="3793423"/>
            <a:chExt cx="551798" cy="534764"/>
          </a:xfrm>
        </p:grpSpPr>
        <p:sp>
          <p:nvSpPr>
            <p:cNvPr id="61" name="Rechteck 60">
              <a:extLst>
                <a:ext uri="{FF2B5EF4-FFF2-40B4-BE49-F238E27FC236}">
                  <a16:creationId xmlns:a16="http://schemas.microsoft.com/office/drawing/2014/main" id="{DB87A26D-B86B-4A3C-9043-7F569412687C}"/>
                </a:ext>
              </a:extLst>
            </p:cNvPr>
            <p:cNvSpPr/>
            <p:nvPr/>
          </p:nvSpPr>
          <p:spPr>
            <a:xfrm>
              <a:off x="8026209" y="3793423"/>
              <a:ext cx="540339" cy="53476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/>
            </a:p>
          </p:txBody>
        </p: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D81A7EFB-EB06-474F-AEEA-F34276254D3A}"/>
                </a:ext>
              </a:extLst>
            </p:cNvPr>
            <p:cNvSpPr txBox="1"/>
            <p:nvPr/>
          </p:nvSpPr>
          <p:spPr>
            <a:xfrm>
              <a:off x="8037668" y="3803300"/>
              <a:ext cx="5403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C00000"/>
                  </a:solidFill>
                </a:rPr>
                <a:t>1</a:t>
              </a:r>
              <a:r>
                <a:rPr lang="de-DE" sz="1400" dirty="0">
                  <a:solidFill>
                    <a:schemeClr val="bg2">
                      <a:lumMod val="50000"/>
                    </a:schemeClr>
                  </a:solidFill>
                </a:rPr>
                <a:t>  2</a:t>
              </a:r>
            </a:p>
            <a:p>
              <a:pPr algn="ctr"/>
              <a:r>
                <a:rPr lang="de-DE" sz="1400" dirty="0">
                  <a:solidFill>
                    <a:schemeClr val="bg2">
                      <a:lumMod val="50000"/>
                    </a:schemeClr>
                  </a:solidFill>
                </a:rPr>
                <a:t>3  4</a:t>
              </a:r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8C482953-8C9B-4DA8-9893-062FB2C79659}"/>
              </a:ext>
            </a:extLst>
          </p:cNvPr>
          <p:cNvGrpSpPr/>
          <p:nvPr/>
        </p:nvGrpSpPr>
        <p:grpSpPr>
          <a:xfrm>
            <a:off x="6129362" y="1576432"/>
            <a:ext cx="540339" cy="534764"/>
            <a:chOff x="8881962" y="2021700"/>
            <a:chExt cx="540339" cy="534764"/>
          </a:xfrm>
          <a:solidFill>
            <a:schemeClr val="bg1"/>
          </a:solidFill>
        </p:grpSpPr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D1509F3A-FB56-4A94-8EFF-3D3D145C5EFB}"/>
                </a:ext>
              </a:extLst>
            </p:cNvPr>
            <p:cNvSpPr/>
            <p:nvPr/>
          </p:nvSpPr>
          <p:spPr>
            <a:xfrm>
              <a:off x="8881962" y="2021700"/>
              <a:ext cx="540339" cy="534764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BA8C3435-F035-47CF-8F37-2969E3AB42E7}"/>
                </a:ext>
              </a:extLst>
            </p:cNvPr>
            <p:cNvSpPr txBox="1"/>
            <p:nvPr/>
          </p:nvSpPr>
          <p:spPr>
            <a:xfrm>
              <a:off x="8982052" y="2058249"/>
              <a:ext cx="340158" cy="461665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400" dirty="0"/>
                <a:t>1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104752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11111E-6 L 0.09844 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2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44444E-6 L 0.09649 0.0011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7 L 0.10013 0.1826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" y="912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48148E-6 L 0.10052 -0.1629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26" y="-814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48148E-6 L 0.10052 -0.0416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26" y="-208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96296E-6 L 0.09961 0.0673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74" y="33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C4488-D7F4-417C-AD56-95657FA781B3}"/>
              </a:ext>
            </a:extLst>
          </p:cNvPr>
          <p:cNvSpPr txBox="1">
            <a:spLocks/>
          </p:cNvSpPr>
          <p:nvPr/>
        </p:nvSpPr>
        <p:spPr>
          <a:xfrm>
            <a:off x="458512" y="261263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Ergebnisse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517540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A68E0-4DF1-4695-A94E-1D9F624A1B06}"/>
              </a:ext>
            </a:extLst>
          </p:cNvPr>
          <p:cNvSpPr txBox="1">
            <a:spLocks/>
          </p:cNvSpPr>
          <p:nvPr/>
        </p:nvSpPr>
        <p:spPr>
          <a:xfrm>
            <a:off x="425150" y="154938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Quantenüberlegenheit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239562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hteck: abgerundete Ecken 133">
            <a:extLst>
              <a:ext uri="{FF2B5EF4-FFF2-40B4-BE49-F238E27FC236}">
                <a16:creationId xmlns:a16="http://schemas.microsoft.com/office/drawing/2014/main" id="{293E6168-1A38-4114-BEA3-41093FD9B806}"/>
              </a:ext>
            </a:extLst>
          </p:cNvPr>
          <p:cNvSpPr/>
          <p:nvPr/>
        </p:nvSpPr>
        <p:spPr>
          <a:xfrm>
            <a:off x="7990571" y="1231873"/>
            <a:ext cx="4026634" cy="4325957"/>
          </a:xfrm>
          <a:prstGeom prst="roundRect">
            <a:avLst/>
          </a:prstGeom>
          <a:noFill/>
          <a:ln w="38100">
            <a:solidFill>
              <a:srgbClr val="A5B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Rechteck: abgerundete Ecken 135">
            <a:extLst>
              <a:ext uri="{FF2B5EF4-FFF2-40B4-BE49-F238E27FC236}">
                <a16:creationId xmlns:a16="http://schemas.microsoft.com/office/drawing/2014/main" id="{8A37444D-1382-4507-A108-49583E520758}"/>
              </a:ext>
            </a:extLst>
          </p:cNvPr>
          <p:cNvSpPr/>
          <p:nvPr/>
        </p:nvSpPr>
        <p:spPr>
          <a:xfrm>
            <a:off x="198974" y="4688430"/>
            <a:ext cx="8594151" cy="201812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A5B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A03EE4-FDA0-4B3F-A4AB-2C50A92E2B5E}"/>
              </a:ext>
            </a:extLst>
          </p:cNvPr>
          <p:cNvSpPr txBox="1">
            <a:spLocks/>
          </p:cNvSpPr>
          <p:nvPr/>
        </p:nvSpPr>
        <p:spPr>
          <a:xfrm>
            <a:off x="251538" y="225695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Funktionsweise eines adiabatischen Quantencomputers</a:t>
            </a:r>
            <a:endParaRPr lang="de-DE" sz="4000" dirty="0"/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B09A65EC-9ABB-4EA6-B374-C9F4D49093B1}"/>
              </a:ext>
            </a:extLst>
          </p:cNvPr>
          <p:cNvGrpSpPr/>
          <p:nvPr/>
        </p:nvGrpSpPr>
        <p:grpSpPr>
          <a:xfrm>
            <a:off x="1102738" y="2113574"/>
            <a:ext cx="5744629" cy="2109836"/>
            <a:chOff x="592149" y="1016636"/>
            <a:chExt cx="6964968" cy="2558031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A727FBD6-CB74-4834-A77B-878AA37D0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80" t="1853" r="9314" b="800"/>
            <a:stretch/>
          </p:blipFill>
          <p:spPr bwMode="auto">
            <a:xfrm>
              <a:off x="592149" y="1016636"/>
              <a:ext cx="1463334" cy="2558031"/>
            </a:xfrm>
            <a:prstGeom prst="ellipse">
              <a:avLst/>
            </a:prstGeom>
            <a:noFill/>
            <a:ln w="44450">
              <a:solidFill>
                <a:srgbClr val="A5B22C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F72A9FF8-C6FE-47B6-A945-5818F193F0BC}"/>
                </a:ext>
              </a:extLst>
            </p:cNvPr>
            <p:cNvSpPr/>
            <p:nvPr/>
          </p:nvSpPr>
          <p:spPr>
            <a:xfrm>
              <a:off x="1103991" y="2805102"/>
              <a:ext cx="454179" cy="769565"/>
            </a:xfrm>
            <a:prstGeom prst="ellipse">
              <a:avLst/>
            </a:prstGeom>
            <a:noFill/>
            <a:ln w="44450">
              <a:solidFill>
                <a:srgbClr val="A5B2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B0B439A6-F854-41FF-BD84-C81770C9BE14}"/>
                </a:ext>
              </a:extLst>
            </p:cNvPr>
            <p:cNvSpPr/>
            <p:nvPr/>
          </p:nvSpPr>
          <p:spPr>
            <a:xfrm>
              <a:off x="2667370" y="1231691"/>
              <a:ext cx="2443118" cy="2116094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44450">
              <a:solidFill>
                <a:srgbClr val="A5B2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86A84492-630A-4546-8A8D-6B1C2299F709}"/>
                </a:ext>
              </a:extLst>
            </p:cNvPr>
            <p:cNvCxnSpPr>
              <a:cxnSpLocks/>
              <a:stCxn id="9" idx="1"/>
              <a:endCxn id="8" idx="0"/>
            </p:cNvCxnSpPr>
            <p:nvPr/>
          </p:nvCxnSpPr>
          <p:spPr>
            <a:xfrm flipH="1">
              <a:off x="1331081" y="1541586"/>
              <a:ext cx="1694075" cy="1263516"/>
            </a:xfrm>
            <a:prstGeom prst="line">
              <a:avLst/>
            </a:prstGeom>
            <a:ln w="44450">
              <a:solidFill>
                <a:srgbClr val="A5B2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>
              <a:extLst>
                <a:ext uri="{FF2B5EF4-FFF2-40B4-BE49-F238E27FC236}">
                  <a16:creationId xmlns:a16="http://schemas.microsoft.com/office/drawing/2014/main" id="{5D194D33-C66A-411D-8812-9130136479A5}"/>
                </a:ext>
              </a:extLst>
            </p:cNvPr>
            <p:cNvCxnSpPr>
              <a:cxnSpLocks/>
              <a:stCxn id="9" idx="4"/>
              <a:endCxn id="8" idx="4"/>
            </p:cNvCxnSpPr>
            <p:nvPr/>
          </p:nvCxnSpPr>
          <p:spPr>
            <a:xfrm flipH="1">
              <a:off x="1331081" y="3347785"/>
              <a:ext cx="2557848" cy="226882"/>
            </a:xfrm>
            <a:prstGeom prst="line">
              <a:avLst/>
            </a:prstGeom>
            <a:ln w="44450">
              <a:solidFill>
                <a:srgbClr val="A5B2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3E843549-1F6E-403B-8F5C-40088BAFF1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0" t="1614" r="5786" b="1614"/>
            <a:stretch/>
          </p:blipFill>
          <p:spPr>
            <a:xfrm>
              <a:off x="5441023" y="1231691"/>
              <a:ext cx="2116094" cy="2116094"/>
            </a:xfrm>
            <a:prstGeom prst="ellipse">
              <a:avLst/>
            </a:prstGeom>
            <a:ln w="44450">
              <a:solidFill>
                <a:srgbClr val="A5B22C"/>
              </a:solidFill>
            </a:ln>
          </p:spPr>
        </p:pic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A8187CFD-2F38-4EF6-B5BA-CF3B70A7AC38}"/>
                </a:ext>
              </a:extLst>
            </p:cNvPr>
            <p:cNvSpPr/>
            <p:nvPr/>
          </p:nvSpPr>
          <p:spPr>
            <a:xfrm>
              <a:off x="3717929" y="2118469"/>
              <a:ext cx="342000" cy="342537"/>
            </a:xfrm>
            <a:prstGeom prst="ellipse">
              <a:avLst/>
            </a:prstGeom>
            <a:noFill/>
            <a:ln w="44450">
              <a:solidFill>
                <a:srgbClr val="A5B2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623287D4-04E6-434A-98EF-DE781BA4DFE4}"/>
                </a:ext>
              </a:extLst>
            </p:cNvPr>
            <p:cNvCxnSpPr>
              <a:cxnSpLocks/>
              <a:stCxn id="25" idx="3"/>
              <a:endCxn id="29" idx="4"/>
            </p:cNvCxnSpPr>
            <p:nvPr/>
          </p:nvCxnSpPr>
          <p:spPr>
            <a:xfrm flipH="1" flipV="1">
              <a:off x="3888929" y="2461006"/>
              <a:ext cx="1861989" cy="576884"/>
            </a:xfrm>
            <a:prstGeom prst="line">
              <a:avLst/>
            </a:prstGeom>
            <a:ln w="44450">
              <a:solidFill>
                <a:srgbClr val="A5B2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031FC6BA-6B93-45F4-A807-C36DBBB8C546}"/>
                </a:ext>
              </a:extLst>
            </p:cNvPr>
            <p:cNvCxnSpPr>
              <a:cxnSpLocks/>
              <a:stCxn id="25" idx="1"/>
              <a:endCxn id="29" idx="0"/>
            </p:cNvCxnSpPr>
            <p:nvPr/>
          </p:nvCxnSpPr>
          <p:spPr>
            <a:xfrm flipH="1">
              <a:off x="3888929" y="1541586"/>
              <a:ext cx="1861989" cy="576883"/>
            </a:xfrm>
            <a:prstGeom prst="line">
              <a:avLst/>
            </a:prstGeom>
            <a:ln w="44450">
              <a:solidFill>
                <a:srgbClr val="A5B2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feld 59">
            <a:extLst>
              <a:ext uri="{FF2B5EF4-FFF2-40B4-BE49-F238E27FC236}">
                <a16:creationId xmlns:a16="http://schemas.microsoft.com/office/drawing/2014/main" id="{59FD8423-D735-4EE8-93F1-3766CBE1E0E7}"/>
              </a:ext>
            </a:extLst>
          </p:cNvPr>
          <p:cNvSpPr txBox="1"/>
          <p:nvPr/>
        </p:nvSpPr>
        <p:spPr>
          <a:xfrm>
            <a:off x="583819" y="950459"/>
            <a:ext cx="71302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Die QPU („</a:t>
            </a:r>
            <a:r>
              <a:rPr lang="de-DE" sz="2000" b="1" dirty="0"/>
              <a:t>Q</a:t>
            </a:r>
            <a:r>
              <a:rPr lang="de-DE" sz="2000" dirty="0"/>
              <a:t>uantum </a:t>
            </a:r>
            <a:r>
              <a:rPr lang="de-DE" sz="2000" b="1" dirty="0"/>
              <a:t>P</a:t>
            </a:r>
            <a:r>
              <a:rPr lang="de-DE" sz="2000" dirty="0"/>
              <a:t>rocessing </a:t>
            </a:r>
            <a:r>
              <a:rPr lang="de-DE" sz="2000" b="1" dirty="0"/>
              <a:t>U</a:t>
            </a:r>
            <a:r>
              <a:rPr lang="de-DE" sz="2000" dirty="0"/>
              <a:t>nit“) ist der Prozessor, das „Herz“ des Quantencomputers. Sie ist mit einem Kühlungssystem umgeben, das sie auf 15mK (ca. -237,2°C)  kühlt.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FB3BF492-2578-40B8-AC79-BA2189C993AF}"/>
              </a:ext>
            </a:extLst>
          </p:cNvPr>
          <p:cNvSpPr txBox="1"/>
          <p:nvPr/>
        </p:nvSpPr>
        <p:spPr>
          <a:xfrm>
            <a:off x="8094603" y="1439836"/>
            <a:ext cx="38488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Die QPU besteht aus „</a:t>
            </a:r>
            <a:r>
              <a:rPr lang="de-DE" sz="2000" b="1" dirty="0"/>
              <a:t>Qubits</a:t>
            </a:r>
            <a:r>
              <a:rPr lang="de-DE" sz="2000" dirty="0"/>
              <a:t>“. Diese Qubits haben entweder die </a:t>
            </a:r>
            <a:r>
              <a:rPr lang="de-DE" sz="2000" b="1" dirty="0"/>
              <a:t>Werte 0 oder 1 </a:t>
            </a:r>
            <a:r>
              <a:rPr lang="de-DE" sz="2000" dirty="0"/>
              <a:t>oder befinden sich in der Überlagerung beider Zustände, der </a:t>
            </a:r>
            <a:r>
              <a:rPr lang="de-DE" sz="2000" b="1" dirty="0"/>
              <a:t>Superposition</a:t>
            </a:r>
            <a:r>
              <a:rPr lang="de-DE" sz="2000" dirty="0"/>
              <a:t>. Sobald man den Wert misst „entscheidet“ sich das Qubit für einen der Werte.</a:t>
            </a:r>
            <a:endParaRPr lang="de-DE" sz="2000" b="1" dirty="0"/>
          </a:p>
        </p:txBody>
      </p:sp>
      <p:grpSp>
        <p:nvGrpSpPr>
          <p:cNvPr id="82" name="Gruppieren 81">
            <a:extLst>
              <a:ext uri="{FF2B5EF4-FFF2-40B4-BE49-F238E27FC236}">
                <a16:creationId xmlns:a16="http://schemas.microsoft.com/office/drawing/2014/main" id="{BF16607E-2D46-4B98-BF7B-740E5464BF24}"/>
              </a:ext>
            </a:extLst>
          </p:cNvPr>
          <p:cNvGrpSpPr/>
          <p:nvPr/>
        </p:nvGrpSpPr>
        <p:grpSpPr>
          <a:xfrm>
            <a:off x="9671622" y="3734739"/>
            <a:ext cx="1908998" cy="1749547"/>
            <a:chOff x="8727043" y="3094919"/>
            <a:chExt cx="1908998" cy="1749547"/>
          </a:xfrm>
        </p:grpSpPr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7F1462E8-3FD6-4E15-ACD8-EDAC8435A30A}"/>
                </a:ext>
              </a:extLst>
            </p:cNvPr>
            <p:cNvSpPr txBox="1"/>
            <p:nvPr/>
          </p:nvSpPr>
          <p:spPr>
            <a:xfrm>
              <a:off x="8727044" y="3379043"/>
              <a:ext cx="61427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66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9000"/>
                    </a:srgbClr>
                  </a:solidFill>
                </a:rPr>
                <a:t>0</a:t>
              </a:r>
            </a:p>
          </p:txBody>
        </p: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D9CE609B-00B2-4E4F-A2CD-DAC735211905}"/>
                </a:ext>
              </a:extLst>
            </p:cNvPr>
            <p:cNvSpPr txBox="1"/>
            <p:nvPr/>
          </p:nvSpPr>
          <p:spPr>
            <a:xfrm>
              <a:off x="8727043" y="3379043"/>
              <a:ext cx="61427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66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4000"/>
                    </a:srgbClr>
                  </a:solidFill>
                </a:rPr>
                <a:t>1</a:t>
              </a:r>
            </a:p>
          </p:txBody>
        </p:sp>
        <p:sp>
          <p:nvSpPr>
            <p:cNvPr id="72" name="Textfeld 71">
              <a:extLst>
                <a:ext uri="{FF2B5EF4-FFF2-40B4-BE49-F238E27FC236}">
                  <a16:creationId xmlns:a16="http://schemas.microsoft.com/office/drawing/2014/main" id="{C6CEC2D0-902F-4696-8F68-9AF58A904C33}"/>
                </a:ext>
              </a:extLst>
            </p:cNvPr>
            <p:cNvSpPr txBox="1"/>
            <p:nvPr/>
          </p:nvSpPr>
          <p:spPr>
            <a:xfrm>
              <a:off x="10100317" y="3094919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solidFill>
                    <a:srgbClr val="A5B22C"/>
                  </a:solidFill>
                </a:rPr>
                <a:t>0</a:t>
              </a:r>
            </a:p>
          </p:txBody>
        </p: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9363BE7C-C63A-48F5-8814-55F3E2257E16}"/>
                </a:ext>
              </a:extLst>
            </p:cNvPr>
            <p:cNvSpPr txBox="1"/>
            <p:nvPr/>
          </p:nvSpPr>
          <p:spPr>
            <a:xfrm>
              <a:off x="10100317" y="3921136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solidFill>
                    <a:srgbClr val="A5B22C"/>
                  </a:solidFill>
                </a:rPr>
                <a:t>1</a:t>
              </a:r>
            </a:p>
          </p:txBody>
        </p:sp>
        <p:cxnSp>
          <p:nvCxnSpPr>
            <p:cNvPr id="76" name="Gerade Verbindung mit Pfeil 75">
              <a:extLst>
                <a:ext uri="{FF2B5EF4-FFF2-40B4-BE49-F238E27FC236}">
                  <a16:creationId xmlns:a16="http://schemas.microsoft.com/office/drawing/2014/main" id="{3E328ED5-675E-4BCD-92EE-D7DFD87CB28E}"/>
                </a:ext>
              </a:extLst>
            </p:cNvPr>
            <p:cNvCxnSpPr>
              <a:cxnSpLocks/>
              <a:stCxn id="71" idx="3"/>
              <a:endCxn id="72" idx="1"/>
            </p:cNvCxnSpPr>
            <p:nvPr/>
          </p:nvCxnSpPr>
          <p:spPr>
            <a:xfrm flipV="1">
              <a:off x="9341314" y="3556584"/>
              <a:ext cx="759003" cy="376457"/>
            </a:xfrm>
            <a:prstGeom prst="straightConnector1">
              <a:avLst/>
            </a:prstGeom>
            <a:ln w="57150">
              <a:solidFill>
                <a:srgbClr val="A5B2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rade Verbindung mit Pfeil 77">
              <a:extLst>
                <a:ext uri="{FF2B5EF4-FFF2-40B4-BE49-F238E27FC236}">
                  <a16:creationId xmlns:a16="http://schemas.microsoft.com/office/drawing/2014/main" id="{E7264C0A-EF74-4724-967F-7B8C25AB5590}"/>
                </a:ext>
              </a:extLst>
            </p:cNvPr>
            <p:cNvCxnSpPr>
              <a:cxnSpLocks/>
              <a:stCxn id="71" idx="3"/>
              <a:endCxn id="74" idx="1"/>
            </p:cNvCxnSpPr>
            <p:nvPr/>
          </p:nvCxnSpPr>
          <p:spPr>
            <a:xfrm>
              <a:off x="9341314" y="3933041"/>
              <a:ext cx="759003" cy="449760"/>
            </a:xfrm>
            <a:prstGeom prst="straightConnector1">
              <a:avLst/>
            </a:prstGeom>
            <a:ln w="57150">
              <a:solidFill>
                <a:srgbClr val="A5B2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Textfeld 82">
            <a:extLst>
              <a:ext uri="{FF2B5EF4-FFF2-40B4-BE49-F238E27FC236}">
                <a16:creationId xmlns:a16="http://schemas.microsoft.com/office/drawing/2014/main" id="{26108B26-6E90-4230-B566-5C3976F4077C}"/>
              </a:ext>
            </a:extLst>
          </p:cNvPr>
          <p:cNvSpPr txBox="1"/>
          <p:nvPr/>
        </p:nvSpPr>
        <p:spPr>
          <a:xfrm>
            <a:off x="333035" y="4806837"/>
            <a:ext cx="4703332" cy="1687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Außerdem lassen sich die Qubits mit den sog. </a:t>
            </a:r>
            <a:r>
              <a:rPr lang="de-DE" sz="2000" b="1" dirty="0"/>
              <a:t>Gleichheits- oder Ungleichheitskopplern </a:t>
            </a:r>
            <a:r>
              <a:rPr lang="de-DE" sz="2000" dirty="0"/>
              <a:t>verschalten, sodass sie entweder immer den gleichen, oder immer den entgegengesetzten Wert haben.</a:t>
            </a:r>
          </a:p>
        </p:txBody>
      </p: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D09A114C-04F5-464D-8EF2-649E25FAE479}"/>
              </a:ext>
            </a:extLst>
          </p:cNvPr>
          <p:cNvGrpSpPr/>
          <p:nvPr/>
        </p:nvGrpSpPr>
        <p:grpSpPr>
          <a:xfrm>
            <a:off x="5036367" y="4657858"/>
            <a:ext cx="3525878" cy="1935392"/>
            <a:chOff x="5524449" y="4661656"/>
            <a:chExt cx="3525878" cy="1935392"/>
          </a:xfrm>
        </p:grpSpPr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0D9FB6B1-93C6-4B39-8975-434780C00D0A}"/>
                </a:ext>
              </a:extLst>
            </p:cNvPr>
            <p:cNvSpPr txBox="1"/>
            <p:nvPr/>
          </p:nvSpPr>
          <p:spPr>
            <a:xfrm>
              <a:off x="6204925" y="4661656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4000"/>
                    </a:srgbClr>
                  </a:solidFill>
                </a:rPr>
                <a:t>0</a:t>
              </a:r>
            </a:p>
          </p:txBody>
        </p: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8C1DC394-0797-46A1-A606-3E33DB19477B}"/>
                </a:ext>
              </a:extLst>
            </p:cNvPr>
            <p:cNvSpPr txBox="1"/>
            <p:nvPr/>
          </p:nvSpPr>
          <p:spPr>
            <a:xfrm>
              <a:off x="6204925" y="4661656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4000"/>
                    </a:srgbClr>
                  </a:solidFill>
                </a:rPr>
                <a:t>1</a:t>
              </a:r>
            </a:p>
          </p:txBody>
        </p:sp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84B7EA7C-90BC-4188-9516-6F876273B518}"/>
                </a:ext>
              </a:extLst>
            </p:cNvPr>
            <p:cNvSpPr/>
            <p:nvPr/>
          </p:nvSpPr>
          <p:spPr>
            <a:xfrm>
              <a:off x="6132927" y="4783461"/>
              <a:ext cx="679720" cy="679720"/>
            </a:xfrm>
            <a:prstGeom prst="ellipse">
              <a:avLst/>
            </a:prstGeom>
            <a:noFill/>
            <a:ln w="57150">
              <a:solidFill>
                <a:srgbClr val="A5B2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07915316-0F5D-4A92-88F1-3E8063D52E26}"/>
                </a:ext>
              </a:extLst>
            </p:cNvPr>
            <p:cNvSpPr txBox="1"/>
            <p:nvPr/>
          </p:nvSpPr>
          <p:spPr>
            <a:xfrm>
              <a:off x="7819486" y="4661656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4000"/>
                    </a:srgbClr>
                  </a:solidFill>
                </a:rPr>
                <a:t>0</a:t>
              </a:r>
            </a:p>
          </p:txBody>
        </p: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2C021C52-79C8-4CEC-8FC3-6B780CA3B53E}"/>
                </a:ext>
              </a:extLst>
            </p:cNvPr>
            <p:cNvSpPr txBox="1"/>
            <p:nvPr/>
          </p:nvSpPr>
          <p:spPr>
            <a:xfrm>
              <a:off x="7819486" y="4661656"/>
              <a:ext cx="53572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5400" dirty="0">
                  <a:ln>
                    <a:solidFill>
                      <a:schemeClr val="tx1"/>
                    </a:solidFill>
                  </a:ln>
                  <a:solidFill>
                    <a:srgbClr val="A5B22C">
                      <a:alpha val="64000"/>
                    </a:srgbClr>
                  </a:solidFill>
                </a:rPr>
                <a:t>1</a:t>
              </a:r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573CC631-E128-4769-B2CF-5359CD2F6C83}"/>
                </a:ext>
              </a:extLst>
            </p:cNvPr>
            <p:cNvSpPr/>
            <p:nvPr/>
          </p:nvSpPr>
          <p:spPr>
            <a:xfrm>
              <a:off x="7747488" y="4783461"/>
              <a:ext cx="679720" cy="679720"/>
            </a:xfrm>
            <a:prstGeom prst="ellipse">
              <a:avLst/>
            </a:prstGeom>
            <a:noFill/>
            <a:ln w="57150">
              <a:solidFill>
                <a:srgbClr val="A5B2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00" name="Gerade Verbindung mit Pfeil 99">
              <a:extLst>
                <a:ext uri="{FF2B5EF4-FFF2-40B4-BE49-F238E27FC236}">
                  <a16:creationId xmlns:a16="http://schemas.microsoft.com/office/drawing/2014/main" id="{2EB0E202-A004-42F6-8CC2-85513A0963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4925" y="5595392"/>
              <a:ext cx="189239" cy="3553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feld 116">
              <a:extLst>
                <a:ext uri="{FF2B5EF4-FFF2-40B4-BE49-F238E27FC236}">
                  <a16:creationId xmlns:a16="http://schemas.microsoft.com/office/drawing/2014/main" id="{BB9D4267-FF42-456D-9BC5-B1A256950F7E}"/>
                </a:ext>
              </a:extLst>
            </p:cNvPr>
            <p:cNvSpPr txBox="1"/>
            <p:nvPr/>
          </p:nvSpPr>
          <p:spPr>
            <a:xfrm>
              <a:off x="6377108" y="5947823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/>
                <a:t>1</a:t>
              </a:r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96207A51-48C4-4B09-8FD2-8A61CEC9F43A}"/>
                </a:ext>
              </a:extLst>
            </p:cNvPr>
            <p:cNvSpPr/>
            <p:nvPr/>
          </p:nvSpPr>
          <p:spPr>
            <a:xfrm>
              <a:off x="6310802" y="6005975"/>
              <a:ext cx="546806" cy="54680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9" name="Textfeld 118">
              <a:extLst>
                <a:ext uri="{FF2B5EF4-FFF2-40B4-BE49-F238E27FC236}">
                  <a16:creationId xmlns:a16="http://schemas.microsoft.com/office/drawing/2014/main" id="{1D66AB06-601D-4810-9E56-DC8B9FF24424}"/>
                </a:ext>
              </a:extLst>
            </p:cNvPr>
            <p:cNvSpPr txBox="1"/>
            <p:nvPr/>
          </p:nvSpPr>
          <p:spPr>
            <a:xfrm>
              <a:off x="5590755" y="5950717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/>
                <a:t>1</a:t>
              </a:r>
            </a:p>
          </p:txBody>
        </p:sp>
        <p:sp>
          <p:nvSpPr>
            <p:cNvPr id="120" name="Ellipse 119">
              <a:extLst>
                <a:ext uri="{FF2B5EF4-FFF2-40B4-BE49-F238E27FC236}">
                  <a16:creationId xmlns:a16="http://schemas.microsoft.com/office/drawing/2014/main" id="{89AD039A-B463-417E-830F-0E0AE635E881}"/>
                </a:ext>
              </a:extLst>
            </p:cNvPr>
            <p:cNvSpPr/>
            <p:nvPr/>
          </p:nvSpPr>
          <p:spPr>
            <a:xfrm>
              <a:off x="5524449" y="6008869"/>
              <a:ext cx="546806" cy="54680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2" name="Textfeld 121">
              <a:extLst>
                <a:ext uri="{FF2B5EF4-FFF2-40B4-BE49-F238E27FC236}">
                  <a16:creationId xmlns:a16="http://schemas.microsoft.com/office/drawing/2014/main" id="{3D737379-C68D-4D9D-A943-904D197BCB86}"/>
                </a:ext>
              </a:extLst>
            </p:cNvPr>
            <p:cNvSpPr txBox="1"/>
            <p:nvPr/>
          </p:nvSpPr>
          <p:spPr>
            <a:xfrm>
              <a:off x="8569827" y="5947823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/>
                <a:t>0</a:t>
              </a:r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50F033BA-F65E-4E91-B04B-F86CE930D7A9}"/>
                </a:ext>
              </a:extLst>
            </p:cNvPr>
            <p:cNvSpPr/>
            <p:nvPr/>
          </p:nvSpPr>
          <p:spPr>
            <a:xfrm>
              <a:off x="8503521" y="6005975"/>
              <a:ext cx="546806" cy="54680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4" name="Textfeld 123">
              <a:extLst>
                <a:ext uri="{FF2B5EF4-FFF2-40B4-BE49-F238E27FC236}">
                  <a16:creationId xmlns:a16="http://schemas.microsoft.com/office/drawing/2014/main" id="{BD3570E5-4C4B-4CC6-85F5-380F3D3D9A62}"/>
                </a:ext>
              </a:extLst>
            </p:cNvPr>
            <p:cNvSpPr txBox="1"/>
            <p:nvPr/>
          </p:nvSpPr>
          <p:spPr>
            <a:xfrm>
              <a:off x="7783474" y="5950717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600" dirty="0"/>
                <a:t>0</a:t>
              </a:r>
            </a:p>
          </p:txBody>
        </p:sp>
        <p:sp>
          <p:nvSpPr>
            <p:cNvPr id="125" name="Ellipse 124">
              <a:extLst>
                <a:ext uri="{FF2B5EF4-FFF2-40B4-BE49-F238E27FC236}">
                  <a16:creationId xmlns:a16="http://schemas.microsoft.com/office/drawing/2014/main" id="{409C45BA-4819-4EFE-A01F-E9D893B73790}"/>
                </a:ext>
              </a:extLst>
            </p:cNvPr>
            <p:cNvSpPr/>
            <p:nvPr/>
          </p:nvSpPr>
          <p:spPr>
            <a:xfrm>
              <a:off x="7717168" y="6008869"/>
              <a:ext cx="546806" cy="546806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28" name="Gerade Verbindung mit Pfeil 127">
              <a:extLst>
                <a:ext uri="{FF2B5EF4-FFF2-40B4-BE49-F238E27FC236}">
                  <a16:creationId xmlns:a16="http://schemas.microsoft.com/office/drawing/2014/main" id="{EB30EC6F-EED0-463B-B35C-B858C8E768CA}"/>
                </a:ext>
              </a:extLst>
            </p:cNvPr>
            <p:cNvCxnSpPr>
              <a:cxnSpLocks/>
            </p:cNvCxnSpPr>
            <p:nvPr/>
          </p:nvCxnSpPr>
          <p:spPr>
            <a:xfrm>
              <a:off x="6883030" y="5241728"/>
              <a:ext cx="812924" cy="0"/>
            </a:xfrm>
            <a:prstGeom prst="straightConnector1">
              <a:avLst/>
            </a:prstGeom>
            <a:ln w="57150">
              <a:solidFill>
                <a:srgbClr val="A5B22C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feld 129">
              <a:extLst>
                <a:ext uri="{FF2B5EF4-FFF2-40B4-BE49-F238E27FC236}">
                  <a16:creationId xmlns:a16="http://schemas.microsoft.com/office/drawing/2014/main" id="{D3797DD8-5332-4824-847A-06EA39F97472}"/>
                </a:ext>
              </a:extLst>
            </p:cNvPr>
            <p:cNvSpPr txBox="1"/>
            <p:nvPr/>
          </p:nvSpPr>
          <p:spPr>
            <a:xfrm>
              <a:off x="6777630" y="4881908"/>
              <a:ext cx="10294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Gleichheit</a:t>
              </a:r>
            </a:p>
          </p:txBody>
        </p:sp>
        <p:cxnSp>
          <p:nvCxnSpPr>
            <p:cNvPr id="132" name="Gerade Verbindung mit Pfeil 131">
              <a:extLst>
                <a:ext uri="{FF2B5EF4-FFF2-40B4-BE49-F238E27FC236}">
                  <a16:creationId xmlns:a16="http://schemas.microsoft.com/office/drawing/2014/main" id="{5DC12A46-BB46-4ABF-940A-EE202A3D5F35}"/>
                </a:ext>
              </a:extLst>
            </p:cNvPr>
            <p:cNvCxnSpPr>
              <a:cxnSpLocks/>
            </p:cNvCxnSpPr>
            <p:nvPr/>
          </p:nvCxnSpPr>
          <p:spPr>
            <a:xfrm>
              <a:off x="8103226" y="5588182"/>
              <a:ext cx="189239" cy="3553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feld 132">
              <a:extLst>
                <a:ext uri="{FF2B5EF4-FFF2-40B4-BE49-F238E27FC236}">
                  <a16:creationId xmlns:a16="http://schemas.microsoft.com/office/drawing/2014/main" id="{D69971CD-40A8-45FD-90AB-C1CED05349FC}"/>
                </a:ext>
              </a:extLst>
            </p:cNvPr>
            <p:cNvSpPr txBox="1"/>
            <p:nvPr/>
          </p:nvSpPr>
          <p:spPr>
            <a:xfrm>
              <a:off x="6795812" y="5561628"/>
              <a:ext cx="9332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Messung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5457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BA6A38CE-8874-4E4F-BE51-841D5DDA329F}"/>
              </a:ext>
            </a:extLst>
          </p:cNvPr>
          <p:cNvSpPr txBox="1"/>
          <p:nvPr/>
        </p:nvSpPr>
        <p:spPr>
          <a:xfrm>
            <a:off x="532363" y="1243106"/>
            <a:ext cx="11127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Die möglichen Verschaltungswege zwischen den Qubits werden von dem </a:t>
            </a:r>
            <a:r>
              <a:rPr lang="de-DE" sz="2000" b="1" dirty="0"/>
              <a:t>Chimera-Graphen</a:t>
            </a:r>
            <a:r>
              <a:rPr lang="de-DE" sz="2000" dirty="0"/>
              <a:t> dargestellt. Jedes Qubit kann mit 6 anderen Qubits gekoppelt werden. Die Kombination mehrerer Kopplungen nennt sich </a:t>
            </a:r>
            <a:r>
              <a:rPr lang="de-DE" sz="2000" b="1" dirty="0"/>
              <a:t>Embedding</a:t>
            </a:r>
            <a:r>
              <a:rPr lang="de-DE" sz="2000" dirty="0"/>
              <a:t> und kommt auf Basis der Hamilton-Matrix zustande.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F588A54-538E-49EA-A324-CE39A0072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46" y="2999355"/>
            <a:ext cx="2887421" cy="302910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E78B6D49-D30A-4969-90E9-039D54C377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7" t="18572" r="26648"/>
          <a:stretch/>
        </p:blipFill>
        <p:spPr>
          <a:xfrm>
            <a:off x="8163044" y="3085989"/>
            <a:ext cx="3510255" cy="3092417"/>
          </a:xfrm>
          <a:prstGeom prst="rect">
            <a:avLst/>
          </a:prstGeom>
        </p:spPr>
      </p:pic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E4357579-09E0-40D0-9A0B-F8F56E8A3980}"/>
              </a:ext>
            </a:extLst>
          </p:cNvPr>
          <p:cNvGrpSpPr/>
          <p:nvPr/>
        </p:nvGrpSpPr>
        <p:grpSpPr>
          <a:xfrm>
            <a:off x="4703330" y="3684635"/>
            <a:ext cx="2255938" cy="1942549"/>
            <a:chOff x="5441618" y="3612644"/>
            <a:chExt cx="2255938" cy="1942549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D21376C5-50C1-4874-AE5D-C8E8CABF61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841" t="19523" r="14942" b="61717"/>
            <a:stretch/>
          </p:blipFill>
          <p:spPr>
            <a:xfrm>
              <a:off x="5441618" y="3612644"/>
              <a:ext cx="2255938" cy="1631216"/>
            </a:xfrm>
            <a:prstGeom prst="rect">
              <a:avLst/>
            </a:prstGeom>
          </p:spPr>
        </p:pic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0A286DFA-6853-4A36-9C71-1B2881EB43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10872" y="4560207"/>
              <a:ext cx="378502" cy="994986"/>
            </a:xfrm>
            <a:prstGeom prst="straightConnector1">
              <a:avLst/>
            </a:prstGeom>
            <a:ln w="57150">
              <a:solidFill>
                <a:srgbClr val="A5B2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14A166D7-C836-4FB0-BF5A-CA8F380E5F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40138" y="4739187"/>
              <a:ext cx="0" cy="810896"/>
            </a:xfrm>
            <a:prstGeom prst="straightConnector1">
              <a:avLst/>
            </a:prstGeom>
            <a:ln w="57150">
              <a:solidFill>
                <a:srgbClr val="A5B2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840D685-0F55-4A15-A93B-0EB0999FB0BD}"/>
                </a:ext>
              </a:extLst>
            </p:cNvPr>
            <p:cNvCxnSpPr>
              <a:cxnSpLocks/>
            </p:cNvCxnSpPr>
            <p:nvPr/>
          </p:nvCxnSpPr>
          <p:spPr>
            <a:xfrm rot="60000" flipH="1">
              <a:off x="6980830" y="4493526"/>
              <a:ext cx="401861" cy="436728"/>
            </a:xfrm>
            <a:prstGeom prst="line">
              <a:avLst/>
            </a:prstGeom>
            <a:ln w="47625">
              <a:solidFill>
                <a:srgbClr val="A5B2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B3E8372B-F2E8-4A60-B7F3-B876A963BA83}"/>
                </a:ext>
              </a:extLst>
            </p:cNvPr>
            <p:cNvSpPr/>
            <p:nvPr/>
          </p:nvSpPr>
          <p:spPr>
            <a:xfrm>
              <a:off x="6255011" y="4322930"/>
              <a:ext cx="160360" cy="160360"/>
            </a:xfrm>
            <a:prstGeom prst="ellipse">
              <a:avLst/>
            </a:prstGeom>
            <a:solidFill>
              <a:srgbClr val="A5B22C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42" name="Textfeld 41">
            <a:extLst>
              <a:ext uri="{FF2B5EF4-FFF2-40B4-BE49-F238E27FC236}">
                <a16:creationId xmlns:a16="http://schemas.microsoft.com/office/drawing/2014/main" id="{E7ACF4C5-B98D-4352-B4E0-575EF1940EA1}"/>
              </a:ext>
            </a:extLst>
          </p:cNvPr>
          <p:cNvSpPr txBox="1"/>
          <p:nvPr/>
        </p:nvSpPr>
        <p:spPr>
          <a:xfrm>
            <a:off x="4769934" y="5628346"/>
            <a:ext cx="772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Qubit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108B76E7-B871-4041-A1C4-9B9FEC3AD62F}"/>
              </a:ext>
            </a:extLst>
          </p:cNvPr>
          <p:cNvSpPr txBox="1"/>
          <p:nvPr/>
        </p:nvSpPr>
        <p:spPr>
          <a:xfrm>
            <a:off x="5809644" y="5622074"/>
            <a:ext cx="9943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Koppler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2569CF84-BEA7-4F52-BB43-2EAAABFAC6C6}"/>
              </a:ext>
            </a:extLst>
          </p:cNvPr>
          <p:cNvSpPr txBox="1"/>
          <p:nvPr/>
        </p:nvSpPr>
        <p:spPr>
          <a:xfrm>
            <a:off x="1182782" y="2594201"/>
            <a:ext cx="17739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Chimera-Graph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955D1ADF-1880-4194-8016-3442439907F4}"/>
              </a:ext>
            </a:extLst>
          </p:cNvPr>
          <p:cNvSpPr txBox="1"/>
          <p:nvPr/>
        </p:nvSpPr>
        <p:spPr>
          <a:xfrm>
            <a:off x="4762637" y="2938291"/>
            <a:ext cx="20940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Ausschnitt eines Chimera-Graphen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E64F007-684D-4B9B-9FBB-031C9525CC2F}"/>
              </a:ext>
            </a:extLst>
          </p:cNvPr>
          <p:cNvSpPr txBox="1"/>
          <p:nvPr/>
        </p:nvSpPr>
        <p:spPr>
          <a:xfrm>
            <a:off x="9237536" y="2594201"/>
            <a:ext cx="1361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Embedding</a:t>
            </a:r>
          </a:p>
        </p:txBody>
      </p:sp>
      <p:sp>
        <p:nvSpPr>
          <p:cNvPr id="53" name="Titel 1">
            <a:extLst>
              <a:ext uri="{FF2B5EF4-FFF2-40B4-BE49-F238E27FC236}">
                <a16:creationId xmlns:a16="http://schemas.microsoft.com/office/drawing/2014/main" id="{149BA1FF-3ADE-4D44-AF63-5CFF959EFC61}"/>
              </a:ext>
            </a:extLst>
          </p:cNvPr>
          <p:cNvSpPr txBox="1">
            <a:spLocks/>
          </p:cNvSpPr>
          <p:nvPr/>
        </p:nvSpPr>
        <p:spPr>
          <a:xfrm>
            <a:off x="193811" y="207393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Was ist der Chimera-Graph?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392382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8760A74D-92DE-4569-9DA8-2ADE4FCEB8EF}"/>
              </a:ext>
            </a:extLst>
          </p:cNvPr>
          <p:cNvSpPr/>
          <p:nvPr/>
        </p:nvSpPr>
        <p:spPr>
          <a:xfrm rot="5400000">
            <a:off x="5991728" y="896082"/>
            <a:ext cx="592809" cy="3053027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A2B4205-3537-482B-AC3B-E72CBCE39A81}"/>
              </a:ext>
            </a:extLst>
          </p:cNvPr>
          <p:cNvSpPr txBox="1"/>
          <p:nvPr/>
        </p:nvSpPr>
        <p:spPr>
          <a:xfrm>
            <a:off x="5323284" y="2237929"/>
            <a:ext cx="1929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Initial-Hamiltonian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BC0888E2-D442-46EC-9636-7F44D188B9BB}"/>
              </a:ext>
            </a:extLst>
          </p:cNvPr>
          <p:cNvSpPr txBox="1"/>
          <p:nvPr/>
        </p:nvSpPr>
        <p:spPr>
          <a:xfrm>
            <a:off x="7879288" y="2237929"/>
            <a:ext cx="2091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Eigener Hamiltonian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3CB77846-8B9B-4E42-8357-FB6045043169}"/>
              </a:ext>
            </a:extLst>
          </p:cNvPr>
          <p:cNvCxnSpPr/>
          <p:nvPr/>
        </p:nvCxnSpPr>
        <p:spPr>
          <a:xfrm>
            <a:off x="7782747" y="2126191"/>
            <a:ext cx="0" cy="59280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BEC7E273-6BD9-420D-A205-A49ADA467910}"/>
              </a:ext>
            </a:extLst>
          </p:cNvPr>
          <p:cNvSpPr/>
          <p:nvPr/>
        </p:nvSpPr>
        <p:spPr>
          <a:xfrm>
            <a:off x="1903228" y="2126191"/>
            <a:ext cx="2858391" cy="5928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BA3D2A7-F031-40CE-A4A1-385C115D7468}"/>
              </a:ext>
            </a:extLst>
          </p:cNvPr>
          <p:cNvSpPr txBox="1"/>
          <p:nvPr/>
        </p:nvSpPr>
        <p:spPr>
          <a:xfrm>
            <a:off x="427250" y="1298384"/>
            <a:ext cx="4068749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Ein Optimierungsdurchlauf (</a:t>
            </a:r>
            <a:r>
              <a:rPr lang="de-DE" sz="2000" b="1" dirty="0" err="1"/>
              <a:t>Anneal</a:t>
            </a:r>
            <a:r>
              <a:rPr lang="de-DE" sz="2000" dirty="0"/>
              <a:t>) auf dem Quantencomputer läuft folgendermaßen ab. Zu Beginn befinden sich, bedingt durch den vorgegebenen </a:t>
            </a:r>
            <a:r>
              <a:rPr lang="de-DE" sz="2000" b="1" dirty="0"/>
              <a:t>Initial-Hamiltonian</a:t>
            </a:r>
            <a:r>
              <a:rPr lang="de-DE" sz="2000" dirty="0"/>
              <a:t>, alle Qubits in der Superposition. Während des </a:t>
            </a:r>
            <a:r>
              <a:rPr lang="de-DE" sz="2000" dirty="0" err="1"/>
              <a:t>Anneals</a:t>
            </a:r>
            <a:r>
              <a:rPr lang="de-DE" sz="2000" dirty="0"/>
              <a:t> wird der Initial-Hamiltonian aus-, und der eigene Hamiltonian (bzw. die Kopplung auf dem Chimera-Graphen) eingeblendet. Bezweckt wird, dass die Qubits immer im Energieärmsten (besten) Zustand bleiben und mögliche Berge in der Energielandschaft getunnelt werden. </a:t>
            </a:r>
          </a:p>
          <a:p>
            <a:r>
              <a:rPr lang="de-DE" sz="2000" dirty="0"/>
              <a:t>Am Ende des </a:t>
            </a:r>
            <a:r>
              <a:rPr lang="de-DE" sz="2000" dirty="0" err="1"/>
              <a:t>Anneals</a:t>
            </a:r>
            <a:r>
              <a:rPr lang="de-DE" sz="2000" dirty="0"/>
              <a:t> wird der Wert, den die Qubits haben, gemessen.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46EFC929-A5BE-4233-BD33-7F320B3F71FD}"/>
              </a:ext>
            </a:extLst>
          </p:cNvPr>
          <p:cNvGrpSpPr/>
          <p:nvPr/>
        </p:nvGrpSpPr>
        <p:grpSpPr>
          <a:xfrm>
            <a:off x="4829520" y="3960651"/>
            <a:ext cx="3555742" cy="2755044"/>
            <a:chOff x="7410830" y="3290500"/>
            <a:chExt cx="4173345" cy="3233572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DDBEF9E2-237C-4082-BDFD-061CB8F64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3385" y="3290500"/>
              <a:ext cx="4010790" cy="3119502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DC380F23-B580-4514-AC9E-ECDEA384A21A}"/>
                </a:ext>
              </a:extLst>
            </p:cNvPr>
            <p:cNvSpPr txBox="1"/>
            <p:nvPr/>
          </p:nvSpPr>
          <p:spPr>
            <a:xfrm rot="16200000">
              <a:off x="6994092" y="4735348"/>
              <a:ext cx="1158587" cy="3251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/>
                <a:t>Kosten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D113D91-B912-4CA2-95DE-749F2AA3EF1A}"/>
                </a:ext>
              </a:extLst>
            </p:cNvPr>
            <p:cNvSpPr txBox="1"/>
            <p:nvPr/>
          </p:nvSpPr>
          <p:spPr>
            <a:xfrm>
              <a:off x="8885094" y="6198961"/>
              <a:ext cx="1158586" cy="3251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/>
                <a:t>Situation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57F9292-796C-485A-85CE-C63BF0ABFFCE}"/>
                </a:ext>
              </a:extLst>
            </p:cNvPr>
            <p:cNvSpPr/>
            <p:nvPr/>
          </p:nvSpPr>
          <p:spPr>
            <a:xfrm>
              <a:off x="9052560" y="4718078"/>
              <a:ext cx="544830" cy="1434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FBD9FE0A-5487-4C1C-AF40-BD00F5162834}"/>
                </a:ext>
              </a:extLst>
            </p:cNvPr>
            <p:cNvSpPr txBox="1"/>
            <p:nvPr/>
          </p:nvSpPr>
          <p:spPr>
            <a:xfrm>
              <a:off x="9256768" y="4721195"/>
              <a:ext cx="916249" cy="2980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sz="1050" dirty="0" err="1"/>
                <a:t>tunneling</a:t>
              </a:r>
              <a:endParaRPr lang="de-DE" sz="1050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E2ACD4F3-C5C9-4B9F-8F17-59A1130EFDB2}"/>
                </a:ext>
              </a:extLst>
            </p:cNvPr>
            <p:cNvSpPr txBox="1"/>
            <p:nvPr/>
          </p:nvSpPr>
          <p:spPr>
            <a:xfrm>
              <a:off x="9444962" y="3523763"/>
              <a:ext cx="1172058" cy="2980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de-DE" sz="1050" dirty="0"/>
                <a:t>Energiesprung</a:t>
              </a:r>
              <a:endParaRPr lang="de-DE" sz="1200" dirty="0"/>
            </a:p>
          </p:txBody>
        </p:sp>
      </p:grpSp>
      <p:sp>
        <p:nvSpPr>
          <p:cNvPr id="24" name="Rechteck 23">
            <a:extLst>
              <a:ext uri="{FF2B5EF4-FFF2-40B4-BE49-F238E27FC236}">
                <a16:creationId xmlns:a16="http://schemas.microsoft.com/office/drawing/2014/main" id="{8E515D39-97B9-4FBA-869C-F43033A0D6C6}"/>
              </a:ext>
            </a:extLst>
          </p:cNvPr>
          <p:cNvSpPr/>
          <p:nvPr/>
        </p:nvSpPr>
        <p:spPr>
          <a:xfrm>
            <a:off x="7814644" y="2126191"/>
            <a:ext cx="2209870" cy="5928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8D103C2-02BB-477A-9BC4-4D87941AB05C}"/>
              </a:ext>
            </a:extLst>
          </p:cNvPr>
          <p:cNvGrpSpPr/>
          <p:nvPr/>
        </p:nvGrpSpPr>
        <p:grpSpPr>
          <a:xfrm>
            <a:off x="8268625" y="1608412"/>
            <a:ext cx="3923375" cy="2835676"/>
            <a:chOff x="5425162" y="762601"/>
            <a:chExt cx="3923375" cy="2835676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D9243A5D-D0FB-4726-B4A0-2F5EF62E26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66" r="44720"/>
            <a:stretch/>
          </p:blipFill>
          <p:spPr>
            <a:xfrm>
              <a:off x="5507845" y="762601"/>
              <a:ext cx="3840692" cy="2714052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9D3F3342-9C8A-4E92-B61B-5416078260B1}"/>
                </a:ext>
              </a:extLst>
            </p:cNvPr>
            <p:cNvSpPr txBox="1"/>
            <p:nvPr/>
          </p:nvSpPr>
          <p:spPr>
            <a:xfrm>
              <a:off x="7985414" y="2564542"/>
              <a:ext cx="1158586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/>
                <a:t>Energieärmster Zustand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6F40755C-9ED8-452C-88FC-2223C408F44B}"/>
                </a:ext>
              </a:extLst>
            </p:cNvPr>
            <p:cNvSpPr txBox="1"/>
            <p:nvPr/>
          </p:nvSpPr>
          <p:spPr>
            <a:xfrm>
              <a:off x="6900921" y="3290500"/>
              <a:ext cx="1158586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Zeit</a:t>
              </a:r>
              <a:endParaRPr lang="de-DE" sz="1200" dirty="0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9AD6BD12-2F95-4CD0-8441-CB6D332F035C}"/>
                </a:ext>
              </a:extLst>
            </p:cNvPr>
            <p:cNvSpPr txBox="1"/>
            <p:nvPr/>
          </p:nvSpPr>
          <p:spPr>
            <a:xfrm rot="16200000">
              <a:off x="4999758" y="1771567"/>
              <a:ext cx="1158586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Kosten</a:t>
              </a:r>
            </a:p>
          </p:txBody>
        </p:sp>
      </p:grpSp>
      <p:sp>
        <p:nvSpPr>
          <p:cNvPr id="28" name="Titel 1">
            <a:extLst>
              <a:ext uri="{FF2B5EF4-FFF2-40B4-BE49-F238E27FC236}">
                <a16:creationId xmlns:a16="http://schemas.microsoft.com/office/drawing/2014/main" id="{80FFA8A0-CDDC-4EC2-AFFE-84BFEDE1D4EF}"/>
              </a:ext>
            </a:extLst>
          </p:cNvPr>
          <p:cNvSpPr txBox="1">
            <a:spLocks/>
          </p:cNvSpPr>
          <p:nvPr/>
        </p:nvSpPr>
        <p:spPr>
          <a:xfrm>
            <a:off x="458512" y="253176"/>
            <a:ext cx="11274976" cy="70028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Was passiert während der Quantencomputer „rechnet“?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222867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3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7.40741E-7 L -0.25 -7.40741E-7 " pathEditMode="relative" rAng="0" ptsTypes="AA">
                                      <p:cBhvr>
                                        <p:cTn id="8" dur="3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3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0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" dur="3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3" dur="3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4" dur="3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5" dur="3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6A0FC61-FB88-4DE3-BEB4-7D86B14CCA4A}"/>
              </a:ext>
            </a:extLst>
          </p:cNvPr>
          <p:cNvSpPr txBox="1"/>
          <p:nvPr/>
        </p:nvSpPr>
        <p:spPr>
          <a:xfrm>
            <a:off x="342339" y="1374231"/>
            <a:ext cx="3247460" cy="470898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de-DE" sz="2000" dirty="0"/>
              <a:t>Adiabatische Quantencomputer eignen sich besonders für Optimierungsprobleme. Um ein Optimierungsproblem auf einem Quantencomputer zu lösen, muss man es als </a:t>
            </a:r>
            <a:r>
              <a:rPr lang="de-DE" sz="2000" b="1" dirty="0"/>
              <a:t>Hamilton-Matrix</a:t>
            </a:r>
            <a:r>
              <a:rPr lang="de-DE" sz="2000" dirty="0"/>
              <a:t> formulieren, welche dann, multipliziert mit den Werten der Qubits, minimal ist, wenn das Problem gelöst ist. Auf Basis der Hamilton-Matrix wird das Embedding generiert.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08E7C50-4A7F-470F-B6C0-D0AD5E23B6A1}"/>
              </a:ext>
            </a:extLst>
          </p:cNvPr>
          <p:cNvSpPr txBox="1"/>
          <p:nvPr/>
        </p:nvSpPr>
        <p:spPr>
          <a:xfrm>
            <a:off x="3935528" y="1196154"/>
            <a:ext cx="3262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Zum Beispiel:</a:t>
            </a:r>
          </a:p>
          <a:p>
            <a:pPr algn="ctr"/>
            <a:r>
              <a:rPr lang="de-DE" sz="2000" dirty="0"/>
              <a:t>Auf einem 2x2 Feld dürfen die Felder A und B nicht gleichzeitig besetzt sein!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2C3CE6DE-B041-4C6F-A9CB-8413FCAF3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395719"/>
              </p:ext>
            </p:extLst>
          </p:nvPr>
        </p:nvGraphicFramePr>
        <p:xfrm>
          <a:off x="4846652" y="2709000"/>
          <a:ext cx="1440000" cy="144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63618539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535811941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192660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28776"/>
                  </a:ext>
                </a:extLst>
              </a:tr>
            </a:tbl>
          </a:graphicData>
        </a:graphic>
      </p:graphicFrame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081834CC-5C7A-453F-9366-2D7FF169B7A5}"/>
              </a:ext>
            </a:extLst>
          </p:cNvPr>
          <p:cNvCxnSpPr>
            <a:cxnSpLocks/>
          </p:cNvCxnSpPr>
          <p:nvPr/>
        </p:nvCxnSpPr>
        <p:spPr>
          <a:xfrm>
            <a:off x="5574932" y="4338407"/>
            <a:ext cx="547" cy="539735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F6FF1CD0-6497-4C69-8B59-9AD58AB0B4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598532"/>
              </p:ext>
            </p:extLst>
          </p:nvPr>
        </p:nvGraphicFramePr>
        <p:xfrm>
          <a:off x="8597269" y="1856875"/>
          <a:ext cx="2700000" cy="27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425460392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92000078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302086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0642056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6027105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34388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558042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B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82724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391405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D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110537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080B2E8E-4AE4-4188-9507-7E7DE230F0FE}"/>
              </a:ext>
            </a:extLst>
          </p:cNvPr>
          <p:cNvSpPr txBox="1"/>
          <p:nvPr/>
        </p:nvSpPr>
        <p:spPr>
          <a:xfrm>
            <a:off x="3589799" y="5067549"/>
            <a:ext cx="4027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A und B dürfen nicht gleichzeitig besetzt sein -&gt; an die Stelle B|A wird eine „Bestrafung“ von +2 angetragen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AEC38174-A37B-43D9-86BD-67A3FFC4C0B1}"/>
              </a:ext>
            </a:extLst>
          </p:cNvPr>
          <p:cNvCxnSpPr>
            <a:cxnSpLocks/>
          </p:cNvCxnSpPr>
          <p:nvPr/>
        </p:nvCxnSpPr>
        <p:spPr>
          <a:xfrm flipV="1">
            <a:off x="7846828" y="4774020"/>
            <a:ext cx="577543" cy="616687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el 1">
            <a:extLst>
              <a:ext uri="{FF2B5EF4-FFF2-40B4-BE49-F238E27FC236}">
                <a16:creationId xmlns:a16="http://schemas.microsoft.com/office/drawing/2014/main" id="{A8C4E3F9-941D-489C-B39F-1EDF978A8B09}"/>
              </a:ext>
            </a:extLst>
          </p:cNvPr>
          <p:cNvSpPr txBox="1">
            <a:spLocks/>
          </p:cNvSpPr>
          <p:nvPr/>
        </p:nvSpPr>
        <p:spPr>
          <a:xfrm>
            <a:off x="458512" y="347178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Wie entsteht die Hamilton-Matrix? </a:t>
            </a:r>
          </a:p>
        </p:txBody>
      </p:sp>
    </p:spTree>
    <p:extLst>
      <p:ext uri="{BB962C8B-B14F-4D97-AF65-F5344CB8AC3E}">
        <p14:creationId xmlns:p14="http://schemas.microsoft.com/office/powerpoint/2010/main" val="294023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3BAFC00E-1093-40AC-8C56-2BFF48CCCC20}"/>
              </a:ext>
            </a:extLst>
          </p:cNvPr>
          <p:cNvSpPr txBox="1"/>
          <p:nvPr/>
        </p:nvSpPr>
        <p:spPr>
          <a:xfrm>
            <a:off x="408985" y="1555886"/>
            <a:ext cx="33517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Die </a:t>
            </a:r>
            <a:r>
              <a:rPr lang="de-DE" sz="2000" b="1" dirty="0"/>
              <a:t>Energie (Kosten) </a:t>
            </a:r>
            <a:r>
              <a:rPr lang="de-DE" sz="2000" dirty="0"/>
              <a:t>beschreibt immer, wie gut oder schlecht eine Situation ist. Um sie zu berechnen, muss man die Matrix mit den Werten der Felder multiplizieren.</a:t>
            </a:r>
          </a:p>
          <a:p>
            <a:endParaRPr lang="de-DE" sz="2000" dirty="0"/>
          </a:p>
          <a:p>
            <a:endParaRPr lang="de-DE" sz="2000" dirty="0"/>
          </a:p>
          <a:p>
            <a:endParaRPr lang="de-DE" sz="2000" dirty="0"/>
          </a:p>
          <a:p>
            <a:r>
              <a:rPr lang="de-DE" sz="2000" dirty="0"/>
              <a:t>Die Aufgabe, die sich uns jetzt stellt, besteht darin für jedes Problem diesen Hamiltonian zu finden.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A048114-F4F8-4D19-BCE4-DCACF9D1D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85" y="3835140"/>
            <a:ext cx="3351735" cy="716231"/>
          </a:xfrm>
          <a:prstGeom prst="rect">
            <a:avLst/>
          </a:prstGeom>
        </p:spPr>
      </p:pic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D510A71B-1832-4558-8352-0BBBE8ED2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2101764"/>
              </p:ext>
            </p:extLst>
          </p:nvPr>
        </p:nvGraphicFramePr>
        <p:xfrm>
          <a:off x="4690708" y="1662298"/>
          <a:ext cx="1224000" cy="12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63618539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53581194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192660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28776"/>
                  </a:ext>
                </a:extLst>
              </a:tr>
            </a:tbl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CF7AC428-BD28-40A6-80B9-A9CC7244FB9C}"/>
              </a:ext>
            </a:extLst>
          </p:cNvPr>
          <p:cNvSpPr txBox="1"/>
          <p:nvPr/>
        </p:nvSpPr>
        <p:spPr>
          <a:xfrm>
            <a:off x="4544743" y="1160161"/>
            <a:ext cx="1731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Situation:</a:t>
            </a:r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95AF1AB6-5153-4573-81B6-D7747BFDDF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86449"/>
              </p:ext>
            </p:extLst>
          </p:nvPr>
        </p:nvGraphicFramePr>
        <p:xfrm>
          <a:off x="4330708" y="3508726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2000078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302086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0642056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6027105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58042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2724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391405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110537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7FE27557-9A63-43CE-B5BC-4D8BFFD2869D}"/>
              </a:ext>
            </a:extLst>
          </p:cNvPr>
          <p:cNvSpPr txBox="1"/>
          <p:nvPr/>
        </p:nvSpPr>
        <p:spPr>
          <a:xfrm>
            <a:off x="4330708" y="3104231"/>
            <a:ext cx="1731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Mal Matrix: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BAA8EF1-8A5F-4BB4-BF94-E547050EFA5F}"/>
              </a:ext>
            </a:extLst>
          </p:cNvPr>
          <p:cNvSpPr txBox="1"/>
          <p:nvPr/>
        </p:nvSpPr>
        <p:spPr>
          <a:xfrm>
            <a:off x="4223689" y="5978566"/>
            <a:ext cx="23740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Ergibt die Kosten: -4</a:t>
            </a: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7177A0AC-4F56-4427-B6CF-21D4EC153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277491"/>
              </p:ext>
            </p:extLst>
          </p:nvPr>
        </p:nvGraphicFramePr>
        <p:xfrm>
          <a:off x="8053544" y="1657913"/>
          <a:ext cx="1224000" cy="12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2000">
                  <a:extLst>
                    <a:ext uri="{9D8B030D-6E8A-4147-A177-3AD203B41FA5}">
                      <a16:colId xmlns:a16="http://schemas.microsoft.com/office/drawing/2014/main" val="63618539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53581194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192660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32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528776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25588C6F-8106-4775-A662-E87753216B00}"/>
              </a:ext>
            </a:extLst>
          </p:cNvPr>
          <p:cNvSpPr txBox="1"/>
          <p:nvPr/>
        </p:nvSpPr>
        <p:spPr>
          <a:xfrm>
            <a:off x="7907579" y="1155776"/>
            <a:ext cx="1731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Situation:</a:t>
            </a:r>
          </a:p>
        </p:txBody>
      </p:sp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49D04F2B-F95D-4BAF-9A3A-94E248C39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827360"/>
              </p:ext>
            </p:extLst>
          </p:nvPr>
        </p:nvGraphicFramePr>
        <p:xfrm>
          <a:off x="7693544" y="3504341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2000078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302086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0642056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6027105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58042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2724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391405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110537"/>
                  </a:ext>
                </a:extLst>
              </a:tr>
            </a:tbl>
          </a:graphicData>
        </a:graphic>
      </p:graphicFrame>
      <p:sp>
        <p:nvSpPr>
          <p:cNvPr id="13" name="Textfeld 12">
            <a:extLst>
              <a:ext uri="{FF2B5EF4-FFF2-40B4-BE49-F238E27FC236}">
                <a16:creationId xmlns:a16="http://schemas.microsoft.com/office/drawing/2014/main" id="{11DB41E0-401A-4221-A967-7DE88813E2BC}"/>
              </a:ext>
            </a:extLst>
          </p:cNvPr>
          <p:cNvSpPr txBox="1"/>
          <p:nvPr/>
        </p:nvSpPr>
        <p:spPr>
          <a:xfrm>
            <a:off x="7693544" y="3099846"/>
            <a:ext cx="1731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Mal Matrix: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7B8016E-58BD-4AAA-9D7C-0F4006493AD2}"/>
              </a:ext>
            </a:extLst>
          </p:cNvPr>
          <p:cNvSpPr txBox="1"/>
          <p:nvPr/>
        </p:nvSpPr>
        <p:spPr>
          <a:xfrm>
            <a:off x="7187079" y="5824678"/>
            <a:ext cx="3172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Ergibt die Kosten: -6</a:t>
            </a:r>
          </a:p>
          <a:p>
            <a:pPr algn="ctr"/>
            <a:r>
              <a:rPr lang="de-DE" sz="2000" dirty="0"/>
              <a:t>Optimales Ergebnis erreicht!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9AADB3EF-D61A-4799-8F09-BA698010B026}"/>
              </a:ext>
            </a:extLst>
          </p:cNvPr>
          <p:cNvSpPr txBox="1">
            <a:spLocks/>
          </p:cNvSpPr>
          <p:nvPr/>
        </p:nvSpPr>
        <p:spPr>
          <a:xfrm>
            <a:off x="425150" y="240299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Was ist die Energie?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66337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rafik 83">
            <a:extLst>
              <a:ext uri="{FF2B5EF4-FFF2-40B4-BE49-F238E27FC236}">
                <a16:creationId xmlns:a16="http://schemas.microsoft.com/office/drawing/2014/main" id="{66E10BE3-6EE3-4629-AC6D-486C4074A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637" y="-20278"/>
            <a:ext cx="3088682" cy="205912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D1D9D27-8630-4A12-8E0C-0BC207867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630" y="3684899"/>
            <a:ext cx="4139309" cy="281225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BA51815-6E1B-4AEA-9976-4F109957E42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0" t="1853" r="9314" b="800"/>
          <a:stretch/>
        </p:blipFill>
        <p:spPr bwMode="auto">
          <a:xfrm>
            <a:off x="2896328" y="3852863"/>
            <a:ext cx="1306626" cy="2284092"/>
          </a:xfrm>
          <a:prstGeom prst="ellipse">
            <a:avLst/>
          </a:prstGeom>
          <a:noFill/>
          <a:ln w="44450">
            <a:solidFill>
              <a:srgbClr val="A5B22C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A6830516-2ED6-4542-A66E-72EE5BD028A1}"/>
              </a:ext>
            </a:extLst>
          </p:cNvPr>
          <p:cNvSpPr/>
          <p:nvPr/>
        </p:nvSpPr>
        <p:spPr>
          <a:xfrm>
            <a:off x="3351433" y="5501640"/>
            <a:ext cx="370144" cy="627175"/>
          </a:xfrm>
          <a:prstGeom prst="ellipse">
            <a:avLst/>
          </a:prstGeom>
          <a:noFill/>
          <a:ln w="44450">
            <a:solidFill>
              <a:srgbClr val="A5B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1C5AB10B-32F7-482F-A949-70538743BF94}"/>
              </a:ext>
            </a:extLst>
          </p:cNvPr>
          <p:cNvSpPr/>
          <p:nvPr/>
        </p:nvSpPr>
        <p:spPr>
          <a:xfrm>
            <a:off x="444563" y="4389076"/>
            <a:ext cx="2068153" cy="1791320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44450">
            <a:solidFill>
              <a:srgbClr val="A5B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DD40D183-3753-4484-A36E-7BAE971894FE}"/>
              </a:ext>
            </a:extLst>
          </p:cNvPr>
          <p:cNvCxnSpPr>
            <a:cxnSpLocks/>
            <a:stCxn id="8" idx="7"/>
            <a:endCxn id="7" idx="0"/>
          </p:cNvCxnSpPr>
          <p:nvPr/>
        </p:nvCxnSpPr>
        <p:spPr>
          <a:xfrm>
            <a:off x="2209842" y="4651409"/>
            <a:ext cx="1326663" cy="850231"/>
          </a:xfrm>
          <a:prstGeom prst="line">
            <a:avLst/>
          </a:prstGeom>
          <a:ln w="44450">
            <a:solidFill>
              <a:srgbClr val="A5B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EE63ACB-64A0-416B-AAF4-3A926877B178}"/>
              </a:ext>
            </a:extLst>
          </p:cNvPr>
          <p:cNvCxnSpPr>
            <a:cxnSpLocks/>
            <a:stCxn id="8" idx="4"/>
            <a:endCxn id="7" idx="4"/>
          </p:cNvCxnSpPr>
          <p:nvPr/>
        </p:nvCxnSpPr>
        <p:spPr>
          <a:xfrm flipV="1">
            <a:off x="1478640" y="6128815"/>
            <a:ext cx="2057865" cy="51581"/>
          </a:xfrm>
          <a:prstGeom prst="line">
            <a:avLst/>
          </a:prstGeom>
          <a:ln w="44450">
            <a:solidFill>
              <a:srgbClr val="A5B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FB8E9C0D-5218-480C-8B7B-F6E07585795D}"/>
              </a:ext>
            </a:extLst>
          </p:cNvPr>
          <p:cNvCxnSpPr>
            <a:cxnSpLocks/>
            <a:endCxn id="21" idx="4"/>
          </p:cNvCxnSpPr>
          <p:nvPr/>
        </p:nvCxnSpPr>
        <p:spPr>
          <a:xfrm flipV="1">
            <a:off x="3684072" y="5523750"/>
            <a:ext cx="1808985" cy="605065"/>
          </a:xfrm>
          <a:prstGeom prst="line">
            <a:avLst/>
          </a:prstGeom>
          <a:ln w="44450">
            <a:solidFill>
              <a:srgbClr val="A5B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lipse 20">
            <a:extLst>
              <a:ext uri="{FF2B5EF4-FFF2-40B4-BE49-F238E27FC236}">
                <a16:creationId xmlns:a16="http://schemas.microsoft.com/office/drawing/2014/main" id="{5445013C-9578-42FA-8436-09B706300521}"/>
              </a:ext>
            </a:extLst>
          </p:cNvPr>
          <p:cNvSpPr/>
          <p:nvPr/>
        </p:nvSpPr>
        <p:spPr>
          <a:xfrm>
            <a:off x="5128513" y="4335610"/>
            <a:ext cx="729087" cy="1188140"/>
          </a:xfrm>
          <a:prstGeom prst="ellipse">
            <a:avLst/>
          </a:prstGeom>
          <a:noFill/>
          <a:ln w="38100">
            <a:solidFill>
              <a:srgbClr val="A5B2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31A79958-790B-41A3-99F3-74F80D4C9F72}"/>
              </a:ext>
            </a:extLst>
          </p:cNvPr>
          <p:cNvCxnSpPr>
            <a:cxnSpLocks/>
            <a:stCxn id="6" idx="0"/>
            <a:endCxn id="21" idx="0"/>
          </p:cNvCxnSpPr>
          <p:nvPr/>
        </p:nvCxnSpPr>
        <p:spPr>
          <a:xfrm>
            <a:off x="3549641" y="3852863"/>
            <a:ext cx="1943416" cy="482747"/>
          </a:xfrm>
          <a:prstGeom prst="line">
            <a:avLst/>
          </a:prstGeom>
          <a:ln w="44450">
            <a:solidFill>
              <a:srgbClr val="A5B2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727E90A3-5C34-41CF-BDD2-389B3639404F}"/>
              </a:ext>
            </a:extLst>
          </p:cNvPr>
          <p:cNvSpPr txBox="1"/>
          <p:nvPr/>
        </p:nvSpPr>
        <p:spPr>
          <a:xfrm>
            <a:off x="736946" y="6212828"/>
            <a:ext cx="139204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000" dirty="0"/>
              <a:t>Rechenchip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38E43135-7380-4C82-8D44-23E25F1A0160}"/>
              </a:ext>
            </a:extLst>
          </p:cNvPr>
          <p:cNvSpPr txBox="1"/>
          <p:nvPr/>
        </p:nvSpPr>
        <p:spPr>
          <a:xfrm>
            <a:off x="3173325" y="6180396"/>
            <a:ext cx="65594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000" dirty="0"/>
              <a:t>QPU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1733C554-DAEC-4ABD-B745-DF1523E7E333}"/>
              </a:ext>
            </a:extLst>
          </p:cNvPr>
          <p:cNvSpPr txBox="1"/>
          <p:nvPr/>
        </p:nvSpPr>
        <p:spPr>
          <a:xfrm>
            <a:off x="4894257" y="2177725"/>
            <a:ext cx="425225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rgbClr val="8C9725"/>
                </a:solidFill>
              </a:rPr>
              <a:t>Interaktion mit dem Quantencomputer</a:t>
            </a:r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E7E578EE-8B0C-4873-BD47-4ACB4055011E}"/>
              </a:ext>
            </a:extLst>
          </p:cNvPr>
          <p:cNvGrpSpPr/>
          <p:nvPr/>
        </p:nvGrpSpPr>
        <p:grpSpPr>
          <a:xfrm>
            <a:off x="272669" y="144786"/>
            <a:ext cx="3896840" cy="3102017"/>
            <a:chOff x="249851" y="788769"/>
            <a:chExt cx="3896840" cy="3102017"/>
          </a:xfrm>
        </p:grpSpPr>
        <p:sp>
          <p:nvSpPr>
            <p:cNvPr id="53" name="Textfeld 2">
              <a:extLst>
                <a:ext uri="{FF2B5EF4-FFF2-40B4-BE49-F238E27FC236}">
                  <a16:creationId xmlns:a16="http://schemas.microsoft.com/office/drawing/2014/main" id="{04A372B7-49AD-4AA9-9B6B-C0E97BA8A0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851" y="788769"/>
              <a:ext cx="3896840" cy="3102017"/>
            </a:xfrm>
            <a:prstGeom prst="rect">
              <a:avLst/>
            </a:prstGeom>
            <a:gradFill>
              <a:gsLst>
                <a:gs pos="48000">
                  <a:srgbClr val="FFFFFF">
                    <a:alpha val="52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38100">
              <a:solidFill>
                <a:srgbClr val="A5B22C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251	[0 0 0 0 1 0 0 1 0 0 1 0 0 0 0 0 0 0 1 0 0 1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1	[0 1 0 0 0 0 0 0 1 0 1 0 0 0 0 0 0 1 0 0 0 0 0 0 1]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76	[1 0 0 0 0 0 0 0 1 0 0 1 0 0 0 0 0 0 0 1 0 0 1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216	[1 0 0 0 0 0 0 1 0 0 0 0 0 0 1 0 1 0 0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82	[0 0 1 0 0 0 0 0 0 1 0 1 0 0 0 0 0 0 1 0 1 0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32	[0 1 0 0 0 0 0 0 0 1 0 0 1 0 0 1 0 0 0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171	[0 0 0 1 0 0 1 0 0 0 0 0 0 0 1 0 0 1 0 0 1 0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36	[0 0 0 1 0 1 0 0 0 0 0 0 1 0 0 0 0 0 0 1 0 1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11	[0 0 0 0 1 0 1 0 0 0 0 0 0 1 0 1 0 0 0 0 0 0 1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-10.000000	1	[0 0 1 0 0 0 0 0 0 1 0 1 0 0 0 0 0 0 1 0 1 0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21	[0 0 0 0 1 0 0 1 0 0 1 0 0 0 0 0 0 0 0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6	[0 0 0 0 1 0 0 1 0 0 1 0 0 0 0 0 0 0 1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2	[0 0 0 1 0 0 0 0 0 0 1 0 0 0 0 0 0 1 0 0 0 0 0 0 1]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36 	[1 0 0 0 0 0 0 1 0 0 0 0 0 0 1 0 0 0 0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55	[0 0 0 0 1 0 0 1 0 0 1 0 0 0 0 0 0 0 1 0 0 0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5	[0 0 0 0 1 0 0 1 0 0 1 0 0 0 0 0 0 0 0 0 0 1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3	[0 0 0 0 1 0 0 1 0 0 1 0 0 0 0 0 0 0 1 0 0 1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19	[0 0 0 0 1 0 0 1 0 0 1 0 0 0 0 0 0 0 0 0 0 1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2	[1 0 0 0 0 0 0 1 0 1 0 0 0 0 0 0 1 0 0 0 0 0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6	[1 0 0 0 0 0 0 0 0 1 0 1 0 0 0 0 0 0 0 0 0 0 1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47	[0 0 0 0 1 0 0 1 0 0 0 0 0 0 0 0 0 0 1 0 0 1 0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8	[1 0 0 0 0 0 0 1 0 0 0 0 0 0 1 0 0 0 0 0 0 1 0 1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de-DE" sz="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-8.000000	30	[1 0 0 0 0 0 0 0 1 0 0 1 0 0 0 0 0 0 0 0 0 0 1 0 0]</a:t>
              </a:r>
              <a:endParaRPr lang="de-D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Rechteck 53">
              <a:extLst>
                <a:ext uri="{FF2B5EF4-FFF2-40B4-BE49-F238E27FC236}">
                  <a16:creationId xmlns:a16="http://schemas.microsoft.com/office/drawing/2014/main" id="{7E200045-2CF2-4222-A222-685DA6F71FCF}"/>
                </a:ext>
              </a:extLst>
            </p:cNvPr>
            <p:cNvSpPr/>
            <p:nvPr/>
          </p:nvSpPr>
          <p:spPr>
            <a:xfrm>
              <a:off x="318974" y="3271732"/>
              <a:ext cx="3753285" cy="542332"/>
            </a:xfrm>
            <a:prstGeom prst="rect">
              <a:avLst/>
            </a:prstGeom>
            <a:gradFill flip="none" rotWithShape="1">
              <a:gsLst>
                <a:gs pos="48000">
                  <a:srgbClr val="FFFFFF">
                    <a:alpha val="52000"/>
                  </a:srgbClr>
                </a:gs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de-DE"/>
            </a:p>
          </p:txBody>
        </p:sp>
      </p:grpSp>
      <p:cxnSp>
        <p:nvCxnSpPr>
          <p:cNvPr id="60" name="Gerade Verbindung mit Pfeil 59">
            <a:extLst>
              <a:ext uri="{FF2B5EF4-FFF2-40B4-BE49-F238E27FC236}">
                <a16:creationId xmlns:a16="http://schemas.microsoft.com/office/drawing/2014/main" id="{AFDB0E00-1F10-484A-9D96-B3744DD5AA7A}"/>
              </a:ext>
            </a:extLst>
          </p:cNvPr>
          <p:cNvCxnSpPr>
            <a:cxnSpLocks/>
          </p:cNvCxnSpPr>
          <p:nvPr/>
        </p:nvCxnSpPr>
        <p:spPr>
          <a:xfrm flipV="1">
            <a:off x="1859551" y="3645948"/>
            <a:ext cx="1" cy="610063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feld 62">
            <a:extLst>
              <a:ext uri="{FF2B5EF4-FFF2-40B4-BE49-F238E27FC236}">
                <a16:creationId xmlns:a16="http://schemas.microsoft.com/office/drawing/2014/main" id="{B8474FE5-B801-4263-9BB4-89B1768CBA77}"/>
              </a:ext>
            </a:extLst>
          </p:cNvPr>
          <p:cNvSpPr txBox="1"/>
          <p:nvPr/>
        </p:nvSpPr>
        <p:spPr>
          <a:xfrm>
            <a:off x="170929" y="3284789"/>
            <a:ext cx="3578103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2000" dirty="0"/>
              <a:t>Ergebnisse</a:t>
            </a:r>
          </a:p>
        </p:txBody>
      </p:sp>
      <p:pic>
        <p:nvPicPr>
          <p:cNvPr id="71" name="Grafik 70">
            <a:extLst>
              <a:ext uri="{FF2B5EF4-FFF2-40B4-BE49-F238E27FC236}">
                <a16:creationId xmlns:a16="http://schemas.microsoft.com/office/drawing/2014/main" id="{4119C864-B3D0-4866-BA96-F2C8BD14B458}"/>
              </a:ext>
            </a:extLst>
          </p:cNvPr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0"/>
          <a:stretch/>
        </p:blipFill>
        <p:spPr bwMode="auto">
          <a:xfrm>
            <a:off x="9982158" y="3552852"/>
            <a:ext cx="2105246" cy="25100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5253E208-A909-49FD-BD96-CB4A4437C82F}"/>
              </a:ext>
            </a:extLst>
          </p:cNvPr>
          <p:cNvCxnSpPr>
            <a:cxnSpLocks/>
          </p:cNvCxnSpPr>
          <p:nvPr/>
        </p:nvCxnSpPr>
        <p:spPr>
          <a:xfrm flipH="1">
            <a:off x="8803759" y="4776291"/>
            <a:ext cx="1067500" cy="0"/>
          </a:xfrm>
          <a:prstGeom prst="straightConnector1">
            <a:avLst/>
          </a:prstGeom>
          <a:ln w="3810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elle 77">
            <a:extLst>
              <a:ext uri="{FF2B5EF4-FFF2-40B4-BE49-F238E27FC236}">
                <a16:creationId xmlns:a16="http://schemas.microsoft.com/office/drawing/2014/main" id="{482FB6ED-9F17-41E7-B379-323E0B05F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292589"/>
              </p:ext>
            </p:extLst>
          </p:nvPr>
        </p:nvGraphicFramePr>
        <p:xfrm>
          <a:off x="9871259" y="521663"/>
          <a:ext cx="2160000" cy="21600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5000">
                  <a:extLst>
                    <a:ext uri="{9D8B030D-6E8A-4147-A177-3AD203B41FA5}">
                      <a16:colId xmlns:a16="http://schemas.microsoft.com/office/drawing/2014/main" val="1163878596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1412187202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2775099350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1858138243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714244082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462117078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188299738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366894761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1001545050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2873648674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75827548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2084217192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849580345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3692520297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2828737633"/>
                    </a:ext>
                  </a:extLst>
                </a:gridCol>
                <a:gridCol w="135000">
                  <a:extLst>
                    <a:ext uri="{9D8B030D-6E8A-4147-A177-3AD203B41FA5}">
                      <a16:colId xmlns:a16="http://schemas.microsoft.com/office/drawing/2014/main" val="1080611441"/>
                    </a:ext>
                  </a:extLst>
                </a:gridCol>
              </a:tblGrid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4090187084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307185921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 dirty="0">
                          <a:effectLst/>
                        </a:rPr>
                        <a:t>2</a:t>
                      </a:r>
                      <a:endParaRPr lang="de-DE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2932236077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 dirty="0">
                          <a:effectLst/>
                        </a:rPr>
                        <a:t>2</a:t>
                      </a:r>
                      <a:endParaRPr lang="de-DE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238792049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3684701373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1910864748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4085964328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2525384210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1289004899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513864636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1781478024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1943644262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706036004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3327359276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-2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2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4256270222"/>
                  </a:ext>
                </a:extLst>
              </a:tr>
              <a:tr h="1350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>
                          <a:effectLst/>
                        </a:rPr>
                        <a:t>0</a:t>
                      </a:r>
                      <a:endParaRPr lang="de-DE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700" dirty="0">
                          <a:effectLst/>
                        </a:rPr>
                        <a:t>-2</a:t>
                      </a:r>
                      <a:endParaRPr lang="de-DE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794" marR="27794" marT="0" marB="0" anchor="ctr"/>
                </a:tc>
                <a:extLst>
                  <a:ext uri="{0D108BD9-81ED-4DB2-BD59-A6C34878D82A}">
                    <a16:rowId xmlns:a16="http://schemas.microsoft.com/office/drawing/2014/main" val="3655715543"/>
                  </a:ext>
                </a:extLst>
              </a:tr>
            </a:tbl>
          </a:graphicData>
        </a:graphic>
      </p:graphicFrame>
      <p:sp>
        <p:nvSpPr>
          <p:cNvPr id="79" name="Rectangle 1">
            <a:extLst>
              <a:ext uri="{FF2B5EF4-FFF2-40B4-BE49-F238E27FC236}">
                <a16:creationId xmlns:a16="http://schemas.microsoft.com/office/drawing/2014/main" id="{C2967D13-FE62-4384-9332-42A6CD679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67513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AFC7DE9F-2E98-43CB-98DA-58C44E0814C0}"/>
              </a:ext>
            </a:extLst>
          </p:cNvPr>
          <p:cNvCxnSpPr>
            <a:cxnSpLocks/>
          </p:cNvCxnSpPr>
          <p:nvPr/>
        </p:nvCxnSpPr>
        <p:spPr>
          <a:xfrm>
            <a:off x="10981132" y="2833299"/>
            <a:ext cx="0" cy="595701"/>
          </a:xfrm>
          <a:prstGeom prst="straightConnector1">
            <a:avLst/>
          </a:prstGeom>
          <a:ln w="57150">
            <a:solidFill>
              <a:srgbClr val="A5B2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26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hteck 36">
            <a:extLst>
              <a:ext uri="{FF2B5EF4-FFF2-40B4-BE49-F238E27FC236}">
                <a16:creationId xmlns:a16="http://schemas.microsoft.com/office/drawing/2014/main" id="{BDA8E830-B719-47DA-ADD3-FD5797E2A109}"/>
              </a:ext>
            </a:extLst>
          </p:cNvPr>
          <p:cNvSpPr/>
          <p:nvPr/>
        </p:nvSpPr>
        <p:spPr>
          <a:xfrm>
            <a:off x="5845357" y="2252228"/>
            <a:ext cx="541254" cy="540000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AC230F18-BCBB-418A-93B1-9B21ABD81BBC}"/>
              </a:ext>
            </a:extLst>
          </p:cNvPr>
          <p:cNvSpPr/>
          <p:nvPr/>
        </p:nvSpPr>
        <p:spPr>
          <a:xfrm>
            <a:off x="6388375" y="3329524"/>
            <a:ext cx="541254" cy="540000"/>
          </a:xfrm>
          <a:prstGeom prst="rect">
            <a:avLst/>
          </a:prstGeom>
          <a:solidFill>
            <a:srgbClr val="A5B2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A9DA98DC-B537-45A9-9045-1C707DFE5152}"/>
              </a:ext>
            </a:extLst>
          </p:cNvPr>
          <p:cNvSpPr/>
          <p:nvPr/>
        </p:nvSpPr>
        <p:spPr>
          <a:xfrm>
            <a:off x="6390139" y="2793440"/>
            <a:ext cx="541254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EF79D08A-D36A-4E38-BDCD-8D80847E66F8}"/>
              </a:ext>
            </a:extLst>
          </p:cNvPr>
          <p:cNvSpPr/>
          <p:nvPr/>
        </p:nvSpPr>
        <p:spPr>
          <a:xfrm>
            <a:off x="6927121" y="2254933"/>
            <a:ext cx="541254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2A7A2D28-43FA-4BEE-9D17-57B095981602}"/>
              </a:ext>
            </a:extLst>
          </p:cNvPr>
          <p:cNvSpPr/>
          <p:nvPr/>
        </p:nvSpPr>
        <p:spPr>
          <a:xfrm>
            <a:off x="5847121" y="2254933"/>
            <a:ext cx="541254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9C43AAD-AEF3-4191-9B32-44455C83E562}"/>
              </a:ext>
            </a:extLst>
          </p:cNvPr>
          <p:cNvSpPr/>
          <p:nvPr/>
        </p:nvSpPr>
        <p:spPr>
          <a:xfrm>
            <a:off x="5847121" y="1714933"/>
            <a:ext cx="541254" cy="540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0092F8F-924B-4349-8924-D8E02A4A0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73" y="4101945"/>
            <a:ext cx="2300945" cy="230094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6BA78F7-8AB3-4B0D-95F7-87D352D9A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209" y="4876234"/>
            <a:ext cx="379465" cy="37946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7393AFE-D228-4E44-B2A6-9CB5525B3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71" y="4876105"/>
            <a:ext cx="379465" cy="37946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7C011C8-E442-423E-B9FC-34F338429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209" y="4876234"/>
            <a:ext cx="379465" cy="37946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A46F974-A241-41FD-909F-6AEDA02E55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933" y="4873533"/>
            <a:ext cx="379465" cy="37946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7CB1BAF-5208-4ADE-ADB6-C43D29C082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071" y="4875976"/>
            <a:ext cx="379465" cy="37946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1F0AD340-772C-4ECD-8B69-D3D72D131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657" y="4873533"/>
            <a:ext cx="379465" cy="37946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CEA3ADC0-7B1B-476E-93FF-B30D2DD68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657" y="4873533"/>
            <a:ext cx="379465" cy="37946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2049E60-7952-4B94-BE81-81B032D2C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657" y="4873533"/>
            <a:ext cx="379465" cy="37946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0C03AC1-743C-49DC-8B5B-0754F33265BD}"/>
              </a:ext>
            </a:extLst>
          </p:cNvPr>
          <p:cNvSpPr txBox="1"/>
          <p:nvPr/>
        </p:nvSpPr>
        <p:spPr>
          <a:xfrm>
            <a:off x="425150" y="3555956"/>
            <a:ext cx="36667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A5B22C"/>
                </a:solidFill>
              </a:rPr>
              <a:t>Erlaubte Züge einer Schachdame: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1B340F10-1E58-40CF-AD3A-65F42F84132B}"/>
              </a:ext>
            </a:extLst>
          </p:cNvPr>
          <p:cNvSpPr txBox="1">
            <a:spLocks/>
          </p:cNvSpPr>
          <p:nvPr/>
        </p:nvSpPr>
        <p:spPr>
          <a:xfrm>
            <a:off x="458512" y="292837"/>
            <a:ext cx="11274976" cy="7002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 dirty="0">
                <a:solidFill>
                  <a:srgbClr val="A5B22C"/>
                </a:solidFill>
              </a:rPr>
              <a:t>Das n-Damenproblem</a:t>
            </a:r>
            <a:endParaRPr lang="de-DE" sz="40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4AE6592-84F6-4848-AAB1-45DE38B9D06A}"/>
              </a:ext>
            </a:extLst>
          </p:cNvPr>
          <p:cNvSpPr txBox="1"/>
          <p:nvPr/>
        </p:nvSpPr>
        <p:spPr>
          <a:xfrm>
            <a:off x="425150" y="1182231"/>
            <a:ext cx="33517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Das n-Damenproblem ist ein Schachproblem, bei dem es darum geht, auf einem n x n Feld n Schachdamen (z.B. auf einem 6 x 6 Feld 6 Damen) so anzuordnen, dass sie sich gegenseitig nicht bedrohen.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DCAD0BDD-59C1-46C3-B692-882AAE6E7498}"/>
              </a:ext>
            </a:extLst>
          </p:cNvPr>
          <p:cNvSpPr txBox="1"/>
          <p:nvPr/>
        </p:nvSpPr>
        <p:spPr>
          <a:xfrm>
            <a:off x="5186246" y="4050230"/>
            <a:ext cx="3351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Daraus folgen drei Regeln:</a:t>
            </a:r>
          </a:p>
        </p:txBody>
      </p:sp>
      <p:graphicFrame>
        <p:nvGraphicFramePr>
          <p:cNvPr id="26" name="Tabelle 25">
            <a:extLst>
              <a:ext uri="{FF2B5EF4-FFF2-40B4-BE49-F238E27FC236}">
                <a16:creationId xmlns:a16="http://schemas.microsoft.com/office/drawing/2014/main" id="{59CCF183-BFA8-4C60-BBAD-05CE59F191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003277"/>
              </p:ext>
            </p:extLst>
          </p:nvPr>
        </p:nvGraphicFramePr>
        <p:xfrm>
          <a:off x="5308375" y="1714933"/>
          <a:ext cx="2160000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92000078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302086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0642056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60271051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58042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2724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391405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110537"/>
                  </a:ext>
                </a:extLst>
              </a:tr>
            </a:tbl>
          </a:graphicData>
        </a:graphic>
      </p:graphicFrame>
      <p:pic>
        <p:nvPicPr>
          <p:cNvPr id="28" name="Grafik 27">
            <a:extLst>
              <a:ext uri="{FF2B5EF4-FFF2-40B4-BE49-F238E27FC236}">
                <a16:creationId xmlns:a16="http://schemas.microsoft.com/office/drawing/2014/main" id="{6CBE5486-E49F-47BC-B3C9-7EE40E79EC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91" y="2279125"/>
            <a:ext cx="496130" cy="49613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B65DB731-CB16-41FA-B7C1-1354228F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979" y="2283307"/>
            <a:ext cx="496130" cy="496130"/>
          </a:xfrm>
          <a:prstGeom prst="rect">
            <a:avLst/>
          </a:prstGeom>
          <a:noFill/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6841F43A-3FCC-415F-995C-CEEF3ECE1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445" y="2816199"/>
            <a:ext cx="496130" cy="496130"/>
          </a:xfrm>
          <a:prstGeom prst="rect">
            <a:avLst/>
          </a:prstGeom>
          <a:noFill/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2AA4E782-FCCC-4BB9-ADE5-258D1A827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191" y="1748964"/>
            <a:ext cx="496130" cy="496130"/>
          </a:xfrm>
          <a:prstGeom prst="rect">
            <a:avLst/>
          </a:prstGeom>
          <a:noFill/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5AC69A44-5A67-4F3F-9CF2-FA7A4561B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33" y="3357898"/>
            <a:ext cx="496130" cy="496130"/>
          </a:xfrm>
          <a:prstGeom prst="rect">
            <a:avLst/>
          </a:prstGeom>
          <a:noFill/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9993AF79-3830-4DA9-92B9-372577C4198D}"/>
              </a:ext>
            </a:extLst>
          </p:cNvPr>
          <p:cNvSpPr txBox="1"/>
          <p:nvPr/>
        </p:nvSpPr>
        <p:spPr>
          <a:xfrm>
            <a:off x="9278406" y="2496721"/>
            <a:ext cx="30447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Unsere Aufgabe war es, einen Hamiltonian aufzustellen, der dann minimal ist, wenn das Problem gelöst ist!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70A46828-571C-4B03-BA81-FB514A4167BF}"/>
              </a:ext>
            </a:extLst>
          </p:cNvPr>
          <p:cNvSpPr txBox="1"/>
          <p:nvPr/>
        </p:nvSpPr>
        <p:spPr>
          <a:xfrm>
            <a:off x="5186246" y="4573350"/>
            <a:ext cx="36299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Pro Spalte höchstens eine Dame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F407E145-53F4-4BEC-A090-DC25EBDDCB83}"/>
              </a:ext>
            </a:extLst>
          </p:cNvPr>
          <p:cNvSpPr txBox="1"/>
          <p:nvPr/>
        </p:nvSpPr>
        <p:spPr>
          <a:xfrm>
            <a:off x="5186246" y="4973460"/>
            <a:ext cx="36299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Pro Reihe höchstens eine Dame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846301-0679-468B-9FB2-200560DF4C16}"/>
              </a:ext>
            </a:extLst>
          </p:cNvPr>
          <p:cNvSpPr txBox="1"/>
          <p:nvPr/>
        </p:nvSpPr>
        <p:spPr>
          <a:xfrm>
            <a:off x="5186246" y="5373570"/>
            <a:ext cx="39237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Pro Diagonale höchstens eine Dame</a:t>
            </a:r>
          </a:p>
        </p:txBody>
      </p:sp>
    </p:spTree>
    <p:extLst>
      <p:ext uri="{BB962C8B-B14F-4D97-AF65-F5344CB8AC3E}">
        <p14:creationId xmlns:p14="http://schemas.microsoft.com/office/powerpoint/2010/main" val="292948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00104 0.16575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82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-0.06302 -0.00115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1" y="-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-0.00013 -0.10972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48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09336 -0.00046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61" y="-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0.06276 -0.10972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8" y="-54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0.09336 0.16435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61" y="821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59259E-6 L -0.06302 0.10995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1" y="548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-0.06302 -0.10925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1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00"/>
                            </p:stCondLst>
                            <p:childTnLst>
                              <p:par>
                                <p:cTn id="38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8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00"/>
                            </p:stCondLst>
                            <p:childTnLst>
                              <p:par>
                                <p:cTn id="64" presetID="10" presetClass="exit" presetSubtype="0" fill="hold" grpId="3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4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8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200"/>
                            </p:stCondLst>
                            <p:childTnLst>
                              <p:par>
                                <p:cTn id="90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5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5" grpId="0" animBg="1"/>
      <p:bldP spid="34" grpId="0" animBg="1"/>
      <p:bldP spid="34" grpId="1" animBg="1"/>
      <p:bldP spid="33" grpId="0" animBg="1"/>
      <p:bldP spid="33" grpId="1" animBg="1"/>
      <p:bldP spid="32" grpId="0" animBg="1"/>
      <p:bldP spid="32" grpId="1" animBg="1"/>
      <p:bldP spid="32" grpId="2" animBg="1"/>
      <p:bldP spid="32" grpId="3" animBg="1"/>
      <p:bldP spid="32" grpId="4" animBg="1"/>
      <p:bldP spid="32" grpId="5" animBg="1"/>
      <p:bldP spid="7" grpId="0" animBg="1"/>
      <p:bldP spid="7" grpId="1" animBg="1"/>
      <p:bldP spid="41" grpId="0"/>
      <p:bldP spid="42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A5099ABF-E427-4CFD-A80C-7ED4F7FE0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978853"/>
              </p:ext>
            </p:extLst>
          </p:nvPr>
        </p:nvGraphicFramePr>
        <p:xfrm>
          <a:off x="668947" y="1178940"/>
          <a:ext cx="3454400" cy="34544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15900">
                  <a:extLst>
                    <a:ext uri="{9D8B030D-6E8A-4147-A177-3AD203B41FA5}">
                      <a16:colId xmlns:a16="http://schemas.microsoft.com/office/drawing/2014/main" val="491235052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3086358939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769323154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309181450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1803521078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1274630285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396671783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742409779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3081901196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4292370937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1494721817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264640717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797652297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768356941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452167895"/>
                    </a:ext>
                  </a:extLst>
                </a:gridCol>
                <a:gridCol w="215900">
                  <a:extLst>
                    <a:ext uri="{9D8B030D-6E8A-4147-A177-3AD203B41FA5}">
                      <a16:colId xmlns:a16="http://schemas.microsoft.com/office/drawing/2014/main" val="2513288762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203481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19367788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44355756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52763693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36249795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5064364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73028304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76709319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3381757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42739616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69085796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71048966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34863721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2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33171952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-2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2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12017826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</a:rPr>
                        <a:t>-2</a:t>
                      </a:r>
                      <a:endParaRPr lang="de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987423737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6C6A0406-1B67-4B8D-BBBD-1BF5808CC41A}"/>
              </a:ext>
            </a:extLst>
          </p:cNvPr>
          <p:cNvSpPr txBox="1"/>
          <p:nvPr/>
        </p:nvSpPr>
        <p:spPr>
          <a:xfrm>
            <a:off x="668947" y="663900"/>
            <a:ext cx="3882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A5B22C"/>
                </a:solidFill>
              </a:rPr>
              <a:t>Hamiltonian des 4-Damenproblems</a:t>
            </a:r>
          </a:p>
        </p:txBody>
      </p:sp>
    </p:spTree>
    <p:extLst>
      <p:ext uri="{BB962C8B-B14F-4D97-AF65-F5344CB8AC3E}">
        <p14:creationId xmlns:p14="http://schemas.microsoft.com/office/powerpoint/2010/main" val="1948713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4116</Words>
  <Application>Microsoft Office PowerPoint</Application>
  <PresentationFormat>Breitbild</PresentationFormat>
  <Paragraphs>3184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Lösung des n-Damenproblems auf einem adiabatischen Quantencomputer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Lösung des n-Damenproblems auf einem adiabatischen Quantencomputer</dc:title>
  <dc:creator>Jakov</dc:creator>
  <cp:lastModifiedBy>Jakov</cp:lastModifiedBy>
  <cp:revision>129</cp:revision>
  <dcterms:created xsi:type="dcterms:W3CDTF">2019-03-08T11:57:02Z</dcterms:created>
  <dcterms:modified xsi:type="dcterms:W3CDTF">2019-03-24T06:04:37Z</dcterms:modified>
</cp:coreProperties>
</file>